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22" r:id="rId3"/>
    <p:sldId id="339" r:id="rId4"/>
    <p:sldId id="336" r:id="rId5"/>
    <p:sldId id="326" r:id="rId6"/>
    <p:sldId id="325" r:id="rId7"/>
    <p:sldId id="333" r:id="rId8"/>
    <p:sldId id="332" r:id="rId9"/>
    <p:sldId id="335" r:id="rId10"/>
    <p:sldId id="331" r:id="rId11"/>
    <p:sldId id="334" r:id="rId12"/>
    <p:sldId id="338" r:id="rId13"/>
    <p:sldId id="340" r:id="rId14"/>
    <p:sldId id="328" r:id="rId15"/>
    <p:sldId id="329" r:id="rId16"/>
    <p:sldId id="341" r:id="rId17"/>
    <p:sldId id="320" r:id="rId18"/>
    <p:sldId id="313" r:id="rId19"/>
    <p:sldId id="342" r:id="rId20"/>
    <p:sldId id="306" r:id="rId21"/>
    <p:sldId id="295" r:id="rId22"/>
    <p:sldId id="343" r:id="rId23"/>
    <p:sldId id="345" r:id="rId24"/>
    <p:sldId id="344" r:id="rId25"/>
    <p:sldId id="688" r:id="rId26"/>
    <p:sldId id="685" r:id="rId27"/>
    <p:sldId id="686" r:id="rId28"/>
    <p:sldId id="687" r:id="rId29"/>
    <p:sldId id="689" r:id="rId30"/>
    <p:sldId id="273" r:id="rId31"/>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elen Holger" initials="TH" lastIdx="0" clrIdx="0">
    <p:extLst>
      <p:ext uri="{19B8F6BF-5375-455C-9EA6-DF929625EA0E}">
        <p15:presenceInfo xmlns:p15="http://schemas.microsoft.com/office/powerpoint/2012/main" userId="Thielen Hol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FF99"/>
    <a:srgbClr val="336699"/>
    <a:srgbClr val="777777"/>
    <a:srgbClr val="333333"/>
    <a:srgbClr val="3366CC"/>
    <a:srgbClr val="0066CC"/>
    <a:srgbClr val="2A3CC4"/>
    <a:srgbClr val="1A7BD4"/>
    <a:srgbClr val="FF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6395" autoAdjust="0"/>
  </p:normalViewPr>
  <p:slideViewPr>
    <p:cSldViewPr snapToGrid="0" showGuides="1">
      <p:cViewPr varScale="1">
        <p:scale>
          <a:sx n="110" d="100"/>
          <a:sy n="110" d="100"/>
        </p:scale>
        <p:origin x="46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3240"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Sparkasse Rg" panose="020B0504050602020204" pitchFamily="34" charset="0"/>
                <a:ea typeface="+mn-ea"/>
                <a:cs typeface="+mn-cs"/>
              </a:defRPr>
            </a:pPr>
            <a:r>
              <a:rPr lang="de-DE" sz="2400" baseline="0" dirty="0">
                <a:solidFill>
                  <a:schemeClr val="tx1"/>
                </a:solidFill>
                <a:latin typeface="Sparkasse Rg" panose="020B0504050602020204" pitchFamily="34" charset="0"/>
              </a:rPr>
              <a:t>Muster für Balkendiagramm</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Sparkasse Rg" panose="020B0504050602020204" pitchFamily="34" charset="0"/>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Datenreihe 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96-4D47-B113-8CEE3ACC3F27}"/>
            </c:ext>
          </c:extLst>
        </c:ser>
        <c:ser>
          <c:idx val="1"/>
          <c:order val="1"/>
          <c:tx>
            <c:strRef>
              <c:f>Tabelle1!$C$1</c:f>
              <c:strCache>
                <c:ptCount val="1"/>
                <c:pt idx="0">
                  <c:v>Datenreihe 2</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96-4D47-B113-8CEE3ACC3F27}"/>
            </c:ext>
          </c:extLst>
        </c:ser>
        <c:ser>
          <c:idx val="2"/>
          <c:order val="2"/>
          <c:tx>
            <c:strRef>
              <c:f>Tabelle1!$D$1</c:f>
              <c:strCache>
                <c:ptCount val="1"/>
                <c:pt idx="0">
                  <c:v>Datenreihe 3</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96-4D47-B113-8CEE3ACC3F27}"/>
            </c:ext>
          </c:extLst>
        </c:ser>
        <c:dLbls>
          <c:dLblPos val="outEnd"/>
          <c:showLegendKey val="0"/>
          <c:showVal val="1"/>
          <c:showCatName val="0"/>
          <c:showSerName val="0"/>
          <c:showPercent val="0"/>
          <c:showBubbleSize val="0"/>
        </c:dLbls>
        <c:gapWidth val="219"/>
        <c:overlap val="-27"/>
        <c:axId val="588052464"/>
        <c:axId val="588053448"/>
      </c:barChart>
      <c:catAx>
        <c:axId val="588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588053448"/>
        <c:crosses val="autoZero"/>
        <c:auto val="1"/>
        <c:lblAlgn val="ctr"/>
        <c:lblOffset val="100"/>
        <c:noMultiLvlLbl val="0"/>
      </c:catAx>
      <c:valAx>
        <c:axId val="588053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58805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de-DE" dirty="0"/>
              <a:t>Muster für</a:t>
            </a:r>
            <a:r>
              <a:rPr lang="de-DE" baseline="0" dirty="0"/>
              <a:t> Liniendiagramm</a:t>
            </a:r>
            <a:endParaRPr lang="de-D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Datenreihe 1</c:v>
                </c:pt>
              </c:strCache>
            </c:strRef>
          </c:tx>
          <c:spPr>
            <a:ln w="28575" cap="rnd">
              <a:solidFill>
                <a:schemeClr val="accent1"/>
              </a:solidFill>
              <a:round/>
            </a:ln>
            <a:effectLst/>
          </c:spPr>
          <c:marker>
            <c:symbol val="none"/>
          </c:marker>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13D-445E-B326-CE39BA32638D}"/>
            </c:ext>
          </c:extLst>
        </c:ser>
        <c:ser>
          <c:idx val="1"/>
          <c:order val="1"/>
          <c:tx>
            <c:strRef>
              <c:f>Tabelle1!$C$1</c:f>
              <c:strCache>
                <c:ptCount val="1"/>
                <c:pt idx="0">
                  <c:v>Datenreihe 2</c:v>
                </c:pt>
              </c:strCache>
            </c:strRef>
          </c:tx>
          <c:spPr>
            <a:ln w="28575" cap="rnd">
              <a:solidFill>
                <a:schemeClr val="accent2"/>
              </a:solidFill>
              <a:round/>
            </a:ln>
            <a:effectLst/>
          </c:spPr>
          <c:marker>
            <c:symbol val="none"/>
          </c:marker>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13D-445E-B326-CE39BA32638D}"/>
            </c:ext>
          </c:extLst>
        </c:ser>
        <c:ser>
          <c:idx val="2"/>
          <c:order val="2"/>
          <c:tx>
            <c:strRef>
              <c:f>Tabelle1!$D$1</c:f>
              <c:strCache>
                <c:ptCount val="1"/>
                <c:pt idx="0">
                  <c:v>Datenreihe 3</c:v>
                </c:pt>
              </c:strCache>
            </c:strRef>
          </c:tx>
          <c:spPr>
            <a:ln w="28575" cap="rnd">
              <a:solidFill>
                <a:schemeClr val="accent5"/>
              </a:solidFill>
              <a:round/>
            </a:ln>
            <a:effectLst/>
          </c:spPr>
          <c:marker>
            <c:symbol val="none"/>
          </c:marker>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13D-445E-B326-CE39BA32638D}"/>
            </c:ext>
          </c:extLst>
        </c:ser>
        <c:dLbls>
          <c:showLegendKey val="0"/>
          <c:showVal val="0"/>
          <c:showCatName val="0"/>
          <c:showSerName val="0"/>
          <c:showPercent val="0"/>
          <c:showBubbleSize val="0"/>
        </c:dLbls>
        <c:smooth val="0"/>
        <c:axId val="602596632"/>
        <c:axId val="602594992"/>
      </c:lineChart>
      <c:catAx>
        <c:axId val="602596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602594992"/>
        <c:crosses val="autoZero"/>
        <c:auto val="1"/>
        <c:lblAlgn val="ctr"/>
        <c:lblOffset val="100"/>
        <c:noMultiLvlLbl val="0"/>
      </c:catAx>
      <c:valAx>
        <c:axId val="602594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602596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baseline="0">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Sparkasse Rg" panose="020B0504050602020204" pitchFamily="34" charset="0"/>
                <a:ea typeface="+mn-ea"/>
                <a:cs typeface="+mn-cs"/>
              </a:defRPr>
            </a:pPr>
            <a:r>
              <a:rPr lang="en-US" sz="2400" baseline="0" dirty="0">
                <a:solidFill>
                  <a:schemeClr val="tx1"/>
                </a:solidFill>
                <a:latin typeface="Sparkasse Rg" panose="020B0504050602020204" pitchFamily="34" charset="0"/>
              </a:rPr>
              <a:t>Muster </a:t>
            </a:r>
            <a:r>
              <a:rPr lang="en-US" sz="2400" baseline="0" dirty="0" err="1">
                <a:solidFill>
                  <a:schemeClr val="tx1"/>
                </a:solidFill>
                <a:latin typeface="Sparkasse Rg" panose="020B0504050602020204" pitchFamily="34" charset="0"/>
              </a:rPr>
              <a:t>für</a:t>
            </a:r>
            <a:r>
              <a:rPr lang="en-US" sz="2400" baseline="0" dirty="0">
                <a:solidFill>
                  <a:schemeClr val="tx1"/>
                </a:solidFill>
                <a:latin typeface="Sparkasse Rg" panose="020B0504050602020204" pitchFamily="34" charset="0"/>
              </a:rPr>
              <a:t> </a:t>
            </a:r>
            <a:r>
              <a:rPr lang="en-US" sz="2400" baseline="0" dirty="0" err="1">
                <a:solidFill>
                  <a:schemeClr val="tx1"/>
                </a:solidFill>
                <a:latin typeface="Sparkasse Rg" panose="020B0504050602020204" pitchFamily="34" charset="0"/>
              </a:rPr>
              <a:t>Tortendiagramm</a:t>
            </a:r>
            <a:endParaRPr lang="en-US" sz="2400" baseline="0" dirty="0">
              <a:solidFill>
                <a:schemeClr val="tx1"/>
              </a:solidFill>
              <a:latin typeface="Sparkasse Rg" panose="020B0504050602020204"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Sparkasse Rg" panose="020B0504050602020204" pitchFamily="34" charset="0"/>
              <a:ea typeface="+mn-ea"/>
              <a:cs typeface="+mn-cs"/>
            </a:defRPr>
          </a:pPr>
          <a:endParaRPr lang="de-DE"/>
        </a:p>
      </c:txPr>
    </c:title>
    <c:autoTitleDeleted val="0"/>
    <c:plotArea>
      <c:layout/>
      <c:pieChart>
        <c:varyColors val="1"/>
        <c:ser>
          <c:idx val="0"/>
          <c:order val="0"/>
          <c:tx>
            <c:strRef>
              <c:f>Tabelle1!$B$1</c:f>
              <c:strCache>
                <c:ptCount val="1"/>
                <c:pt idx="0">
                  <c:v>Verkauf</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0FE3-4CC6-B60D-71E4D1AB55E3}"/>
              </c:ext>
            </c:extLst>
          </c:dPt>
          <c:dPt>
            <c:idx val="1"/>
            <c:bubble3D val="0"/>
            <c:spPr>
              <a:solidFill>
                <a:srgbClr val="AC0000"/>
              </a:solidFill>
              <a:ln w="19050">
                <a:solidFill>
                  <a:schemeClr val="lt1"/>
                </a:solidFill>
              </a:ln>
              <a:effectLst/>
            </c:spPr>
            <c:extLst>
              <c:ext xmlns:c16="http://schemas.microsoft.com/office/drawing/2014/chart" uri="{C3380CC4-5D6E-409C-BE32-E72D297353CC}">
                <c16:uniqueId val="{00000003-0FE3-4CC6-B60D-71E4D1AB55E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4-0FE3-4CC6-B60D-71E4D1AB55E3}"/>
              </c:ext>
            </c:extLst>
          </c:dPt>
          <c:dPt>
            <c:idx val="3"/>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2-0FE3-4CC6-B60D-71E4D1AB55E3}"/>
              </c:ext>
            </c:extLst>
          </c:dPt>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0FE3-4CC6-B60D-71E4D1AB55E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Sparkasse Rg" panose="020B0504050602020204" pitchFamily="34" charset="0"/>
                <a:ea typeface="+mn-ea"/>
                <a:cs typeface="+mn-cs"/>
              </a:defRPr>
            </a:pPr>
            <a:r>
              <a:rPr lang="en-US" sz="2400" baseline="0" dirty="0">
                <a:solidFill>
                  <a:schemeClr val="tx1"/>
                </a:solidFill>
                <a:latin typeface="Sparkasse Rg" panose="020B0504050602020204" pitchFamily="34" charset="0"/>
              </a:rPr>
              <a:t>Muster </a:t>
            </a:r>
            <a:r>
              <a:rPr lang="en-US" sz="2400" baseline="0" dirty="0" err="1">
                <a:solidFill>
                  <a:schemeClr val="tx1"/>
                </a:solidFill>
                <a:latin typeface="Sparkasse Rg" panose="020B0504050602020204" pitchFamily="34" charset="0"/>
              </a:rPr>
              <a:t>für</a:t>
            </a:r>
            <a:r>
              <a:rPr lang="en-US" sz="2400" baseline="0" dirty="0">
                <a:solidFill>
                  <a:schemeClr val="tx1"/>
                </a:solidFill>
                <a:latin typeface="Sparkasse Rg" panose="020B0504050602020204" pitchFamily="34" charset="0"/>
              </a:rPr>
              <a:t> 2 </a:t>
            </a:r>
            <a:r>
              <a:rPr lang="en-US" sz="2400" baseline="0" dirty="0" err="1">
                <a:solidFill>
                  <a:schemeClr val="tx1"/>
                </a:solidFill>
                <a:latin typeface="Sparkasse Rg" panose="020B0504050602020204" pitchFamily="34" charset="0"/>
              </a:rPr>
              <a:t>Tortendiagramme</a:t>
            </a:r>
            <a:endParaRPr lang="en-US" sz="2400" baseline="0" dirty="0">
              <a:solidFill>
                <a:schemeClr val="tx1"/>
              </a:solidFill>
              <a:latin typeface="Sparkasse Rg" panose="020B0504050602020204"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Sparkasse Rg" panose="020B0504050602020204" pitchFamily="34" charset="0"/>
              <a:ea typeface="+mn-ea"/>
              <a:cs typeface="+mn-cs"/>
            </a:defRPr>
          </a:pPr>
          <a:endParaRPr lang="de-DE"/>
        </a:p>
      </c:txPr>
    </c:title>
    <c:autoTitleDeleted val="0"/>
    <c:plotArea>
      <c:layout/>
      <c:pieChart>
        <c:varyColors val="1"/>
        <c:ser>
          <c:idx val="0"/>
          <c:order val="0"/>
          <c:tx>
            <c:strRef>
              <c:f>Tabelle1!$B$1</c:f>
              <c:strCache>
                <c:ptCount val="1"/>
                <c:pt idx="0">
                  <c:v>Verkauf</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0FE3-4CC6-B60D-71E4D1AB55E3}"/>
              </c:ext>
            </c:extLst>
          </c:dPt>
          <c:dPt>
            <c:idx val="1"/>
            <c:bubble3D val="0"/>
            <c:spPr>
              <a:solidFill>
                <a:srgbClr val="AC0000"/>
              </a:solidFill>
              <a:ln w="19050">
                <a:solidFill>
                  <a:schemeClr val="lt1"/>
                </a:solidFill>
              </a:ln>
              <a:effectLst/>
            </c:spPr>
            <c:extLst>
              <c:ext xmlns:c16="http://schemas.microsoft.com/office/drawing/2014/chart" uri="{C3380CC4-5D6E-409C-BE32-E72D297353CC}">
                <c16:uniqueId val="{00000003-0FE3-4CC6-B60D-71E4D1AB55E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4-0FE3-4CC6-B60D-71E4D1AB55E3}"/>
              </c:ext>
            </c:extLst>
          </c:dPt>
          <c:dPt>
            <c:idx val="3"/>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2-0FE3-4CC6-B60D-71E4D1AB55E3}"/>
              </c:ext>
            </c:extLst>
          </c:dPt>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0FE3-4CC6-B60D-71E4D1AB55E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Sparkasse Rg" panose="020B0504050602020204" pitchFamily="34" charset="0"/>
                <a:ea typeface="+mn-ea"/>
                <a:cs typeface="+mn-cs"/>
              </a:defRPr>
            </a:pPr>
            <a:r>
              <a:rPr lang="en-US" sz="2400" baseline="0" dirty="0">
                <a:solidFill>
                  <a:schemeClr val="tx1"/>
                </a:solidFill>
                <a:latin typeface="Sparkasse Rg" panose="020B0504050602020204" pitchFamily="34" charset="0"/>
              </a:rPr>
              <a:t>Muster </a:t>
            </a:r>
            <a:r>
              <a:rPr lang="en-US" sz="2400" baseline="0" dirty="0" err="1">
                <a:solidFill>
                  <a:schemeClr val="tx1"/>
                </a:solidFill>
                <a:latin typeface="Sparkasse Rg" panose="020B0504050602020204" pitchFamily="34" charset="0"/>
              </a:rPr>
              <a:t>für</a:t>
            </a:r>
            <a:r>
              <a:rPr lang="en-US" sz="2400" baseline="0" dirty="0">
                <a:solidFill>
                  <a:schemeClr val="tx1"/>
                </a:solidFill>
                <a:latin typeface="Sparkasse Rg" panose="020B0504050602020204" pitchFamily="34" charset="0"/>
              </a:rPr>
              <a:t> 2 </a:t>
            </a:r>
            <a:r>
              <a:rPr lang="en-US" sz="2400" baseline="0" dirty="0" err="1">
                <a:solidFill>
                  <a:schemeClr val="tx1"/>
                </a:solidFill>
                <a:latin typeface="Sparkasse Rg" panose="020B0504050602020204" pitchFamily="34" charset="0"/>
              </a:rPr>
              <a:t>Tortendiagramme</a:t>
            </a:r>
            <a:endParaRPr lang="en-US" sz="2400" baseline="0" dirty="0">
              <a:solidFill>
                <a:schemeClr val="tx1"/>
              </a:solidFill>
              <a:latin typeface="Sparkasse Rg" panose="020B0504050602020204"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Sparkasse Rg" panose="020B0504050602020204" pitchFamily="34" charset="0"/>
              <a:ea typeface="+mn-ea"/>
              <a:cs typeface="+mn-cs"/>
            </a:defRPr>
          </a:pPr>
          <a:endParaRPr lang="de-DE"/>
        </a:p>
      </c:txPr>
    </c:title>
    <c:autoTitleDeleted val="0"/>
    <c:plotArea>
      <c:layout/>
      <c:pieChart>
        <c:varyColors val="1"/>
        <c:ser>
          <c:idx val="0"/>
          <c:order val="0"/>
          <c:tx>
            <c:strRef>
              <c:f>Tabelle1!$B$1</c:f>
              <c:strCache>
                <c:ptCount val="1"/>
                <c:pt idx="0">
                  <c:v>Verkauf</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C821-44DC-A2B2-4EB17C998056}"/>
              </c:ext>
            </c:extLst>
          </c:dPt>
          <c:dPt>
            <c:idx val="1"/>
            <c:bubble3D val="0"/>
            <c:spPr>
              <a:solidFill>
                <a:srgbClr val="AC0000"/>
              </a:solidFill>
              <a:ln w="19050">
                <a:solidFill>
                  <a:schemeClr val="lt1"/>
                </a:solidFill>
              </a:ln>
              <a:effectLst/>
            </c:spPr>
            <c:extLst>
              <c:ext xmlns:c16="http://schemas.microsoft.com/office/drawing/2014/chart" uri="{C3380CC4-5D6E-409C-BE32-E72D297353CC}">
                <c16:uniqueId val="{00000003-C821-44DC-A2B2-4EB17C998056}"/>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C821-44DC-A2B2-4EB17C998056}"/>
              </c:ext>
            </c:extLst>
          </c:dPt>
          <c:dPt>
            <c:idx val="3"/>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7-C821-44DC-A2B2-4EB17C998056}"/>
              </c:ext>
            </c:extLst>
          </c:dPt>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821-44DC-A2B2-4EB17C99805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575" cy="512763"/>
          </a:xfrm>
          <a:prstGeom prst="rect">
            <a:avLst/>
          </a:prstGeom>
        </p:spPr>
        <p:txBody>
          <a:bodyPr vert="horz" lIns="91436" tIns="45719" rIns="91436" bIns="45719" rtlCol="0"/>
          <a:lstStyle>
            <a:lvl1pPr algn="l">
              <a:defRPr sz="1200"/>
            </a:lvl1pPr>
          </a:lstStyle>
          <a:p>
            <a:endParaRPr lang="de-DE"/>
          </a:p>
        </p:txBody>
      </p:sp>
      <p:sp>
        <p:nvSpPr>
          <p:cNvPr id="3" name="Datumsplatzhalter 2"/>
          <p:cNvSpPr>
            <a:spLocks noGrp="1"/>
          </p:cNvSpPr>
          <p:nvPr>
            <p:ph type="dt" sz="quarter" idx="1"/>
          </p:nvPr>
        </p:nvSpPr>
        <p:spPr>
          <a:xfrm>
            <a:off x="4021138" y="1"/>
            <a:ext cx="3076575" cy="512763"/>
          </a:xfrm>
          <a:prstGeom prst="rect">
            <a:avLst/>
          </a:prstGeom>
        </p:spPr>
        <p:txBody>
          <a:bodyPr vert="horz" lIns="91436" tIns="45719" rIns="91436" bIns="45719" rtlCol="0"/>
          <a:lstStyle>
            <a:lvl1pPr algn="r">
              <a:defRPr sz="1200"/>
            </a:lvl1pPr>
          </a:lstStyle>
          <a:p>
            <a:fld id="{C7116016-D55F-4367-ADDF-8EA437F3E1E3}" type="datetimeFigureOut">
              <a:rPr lang="de-DE" smtClean="0"/>
              <a:t>08.09.2022</a:t>
            </a:fld>
            <a:endParaRPr lang="de-DE"/>
          </a:p>
        </p:txBody>
      </p:sp>
      <p:sp>
        <p:nvSpPr>
          <p:cNvPr id="4" name="Fußzeilenplatzhalter 3"/>
          <p:cNvSpPr>
            <a:spLocks noGrp="1"/>
          </p:cNvSpPr>
          <p:nvPr>
            <p:ph type="ftr" sz="quarter" idx="2"/>
          </p:nvPr>
        </p:nvSpPr>
        <p:spPr>
          <a:xfrm>
            <a:off x="1" y="9721851"/>
            <a:ext cx="3076575" cy="512763"/>
          </a:xfrm>
          <a:prstGeom prst="rect">
            <a:avLst/>
          </a:prstGeom>
        </p:spPr>
        <p:txBody>
          <a:bodyPr vert="horz" lIns="91436" tIns="45719" rIns="91436" bIns="45719" rtlCol="0" anchor="b"/>
          <a:lstStyle>
            <a:lvl1pPr algn="l">
              <a:defRPr sz="1200"/>
            </a:lvl1pPr>
          </a:lstStyle>
          <a:p>
            <a:endParaRPr lang="de-DE"/>
          </a:p>
        </p:txBody>
      </p:sp>
      <p:sp>
        <p:nvSpPr>
          <p:cNvPr id="5" name="Foliennummernplatzhalter 4"/>
          <p:cNvSpPr>
            <a:spLocks noGrp="1"/>
          </p:cNvSpPr>
          <p:nvPr>
            <p:ph type="sldNum" sz="quarter" idx="3"/>
          </p:nvPr>
        </p:nvSpPr>
        <p:spPr>
          <a:xfrm>
            <a:off x="4021138" y="9721851"/>
            <a:ext cx="3076575" cy="512763"/>
          </a:xfrm>
          <a:prstGeom prst="rect">
            <a:avLst/>
          </a:prstGeom>
        </p:spPr>
        <p:txBody>
          <a:bodyPr vert="horz" lIns="91436" tIns="45719" rIns="91436" bIns="45719" rtlCol="0" anchor="b"/>
          <a:lstStyle>
            <a:lvl1pPr algn="r">
              <a:defRPr sz="1200"/>
            </a:lvl1pPr>
          </a:lstStyle>
          <a:p>
            <a:fld id="{71A9468D-8547-464B-AC1D-05BC1F40C904}" type="slidenum">
              <a:rPr lang="de-DE" smtClean="0"/>
              <a:t>‹Nr.›</a:t>
            </a:fld>
            <a:endParaRPr lang="de-DE"/>
          </a:p>
        </p:txBody>
      </p:sp>
    </p:spTree>
    <p:extLst>
      <p:ext uri="{BB962C8B-B14F-4D97-AF65-F5344CB8AC3E}">
        <p14:creationId xmlns:p14="http://schemas.microsoft.com/office/powerpoint/2010/main" val="3161308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4427" tIns="47213" rIns="94427" bIns="47213" rtlCol="0"/>
          <a:lstStyle>
            <a:lvl1pPr algn="l">
              <a:defRPr sz="12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4427" tIns="47213" rIns="94427" bIns="47213" rtlCol="0"/>
          <a:lstStyle>
            <a:lvl1pPr algn="r">
              <a:defRPr sz="1200"/>
            </a:lvl1pPr>
          </a:lstStyle>
          <a:p>
            <a:fld id="{1315C2CF-3C6E-4B7D-B939-61550C1EAC2E}" type="datetimeFigureOut">
              <a:rPr lang="de-DE" smtClean="0"/>
              <a:t>08.09.2022</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427" tIns="47213" rIns="94427" bIns="47213"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4427" tIns="47213" rIns="94427" bIns="47213"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8"/>
            <a:ext cx="3076363" cy="513507"/>
          </a:xfrm>
          <a:prstGeom prst="rect">
            <a:avLst/>
          </a:prstGeom>
        </p:spPr>
        <p:txBody>
          <a:bodyPr vert="horz" lIns="94427" tIns="47213" rIns="94427" bIns="47213" rtlCol="0" anchor="b"/>
          <a:lstStyle>
            <a:lvl1pPr algn="l">
              <a:defRPr sz="1200"/>
            </a:lvl1pPr>
          </a:lstStyle>
          <a:p>
            <a:endParaRPr lang="de-DE"/>
          </a:p>
        </p:txBody>
      </p:sp>
      <p:sp>
        <p:nvSpPr>
          <p:cNvPr id="7" name="Foliennummernplatzhalter 6"/>
          <p:cNvSpPr>
            <a:spLocks noGrp="1"/>
          </p:cNvSpPr>
          <p:nvPr>
            <p:ph type="sldNum" sz="quarter" idx="5"/>
          </p:nvPr>
        </p:nvSpPr>
        <p:spPr>
          <a:xfrm>
            <a:off x="4021294" y="9721108"/>
            <a:ext cx="3076363" cy="513507"/>
          </a:xfrm>
          <a:prstGeom prst="rect">
            <a:avLst/>
          </a:prstGeom>
        </p:spPr>
        <p:txBody>
          <a:bodyPr vert="horz" lIns="94427" tIns="47213" rIns="94427" bIns="47213" rtlCol="0" anchor="b"/>
          <a:lstStyle>
            <a:lvl1pPr algn="r">
              <a:defRPr sz="1200"/>
            </a:lvl1pPr>
          </a:lstStyle>
          <a:p>
            <a:fld id="{7E47133A-1AF9-4ED7-80A3-65B4A4D94699}" type="slidenum">
              <a:rPr lang="de-DE" smtClean="0"/>
              <a:t>‹Nr.›</a:t>
            </a:fld>
            <a:endParaRPr lang="de-DE"/>
          </a:p>
        </p:txBody>
      </p:sp>
    </p:spTree>
    <p:extLst>
      <p:ext uri="{BB962C8B-B14F-4D97-AF65-F5344CB8AC3E}">
        <p14:creationId xmlns:p14="http://schemas.microsoft.com/office/powerpoint/2010/main" val="138730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E47133A-1AF9-4ED7-80A3-65B4A4D94699}" type="slidenum">
              <a:rPr lang="de-DE" smtClean="0"/>
              <a:t>1</a:t>
            </a:fld>
            <a:endParaRPr lang="de-DE"/>
          </a:p>
        </p:txBody>
      </p:sp>
    </p:spTree>
    <p:extLst>
      <p:ext uri="{BB962C8B-B14F-4D97-AF65-F5344CB8AC3E}">
        <p14:creationId xmlns:p14="http://schemas.microsoft.com/office/powerpoint/2010/main" val="159560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10</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2922969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11</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401945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12</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407464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13</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416120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14</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2385598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15</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149575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16</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2083072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17</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3527416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77143">
              <a:defRPr/>
            </a:pPr>
            <a:fld id="{290E8D46-4090-4F35-8763-997EDC31FB51}" type="slidenum">
              <a:rPr lang="de-DE">
                <a:solidFill>
                  <a:prstClr val="black"/>
                </a:solidFill>
                <a:latin typeface="Sparkasse Rg" panose="020B0504050602020204" pitchFamily="34" charset="0"/>
              </a:rPr>
              <a:pPr defTabSz="977143">
                <a:defRPr/>
              </a:pPr>
              <a:t>18</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44972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19</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447193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2</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295555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20</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2362258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21</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3920559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22</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919040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23</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2194263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24</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2030556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25</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246111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3</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4224653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4</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198022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5</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238551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6</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176350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7</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240809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8</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3740643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1009096">
              <a:defRPr/>
            </a:pPr>
            <a:fld id="{290E8D46-4090-4F35-8763-997EDC31FB51}" type="slidenum">
              <a:rPr lang="de-DE">
                <a:solidFill>
                  <a:prstClr val="black"/>
                </a:solidFill>
                <a:latin typeface="Sparkasse Rg" panose="020B0504050602020204" pitchFamily="34" charset="0"/>
              </a:rPr>
              <a:pPr defTabSz="1009096">
                <a:defRPr/>
              </a:pPr>
              <a:t>9</a:t>
            </a:fld>
            <a:endParaRPr lang="de-DE" dirty="0">
              <a:solidFill>
                <a:prstClr val="black"/>
              </a:solidFill>
              <a:latin typeface="Sparkasse Rg" panose="020B0504050602020204" pitchFamily="34" charset="0"/>
            </a:endParaRPr>
          </a:p>
        </p:txBody>
      </p:sp>
    </p:spTree>
    <p:extLst>
      <p:ext uri="{BB962C8B-B14F-4D97-AF65-F5344CB8AC3E}">
        <p14:creationId xmlns:p14="http://schemas.microsoft.com/office/powerpoint/2010/main" val="183092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1">
    <p:spTree>
      <p:nvGrpSpPr>
        <p:cNvPr id="1" name=""/>
        <p:cNvGrpSpPr/>
        <p:nvPr/>
      </p:nvGrpSpPr>
      <p:grpSpPr>
        <a:xfrm>
          <a:off x="0" y="0"/>
          <a:ext cx="0" cy="0"/>
          <a:chOff x="0" y="0"/>
          <a:chExt cx="0" cy="0"/>
        </a:xfrm>
      </p:grpSpPr>
      <p:sp>
        <p:nvSpPr>
          <p:cNvPr id="8" name="Rechteck 7"/>
          <p:cNvSpPr/>
          <p:nvPr userDrawn="1"/>
        </p:nvSpPr>
        <p:spPr>
          <a:xfrm>
            <a:off x="6096000" y="0"/>
            <a:ext cx="6096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userDrawn="1"/>
        </p:nvSpPr>
        <p:spPr>
          <a:xfrm>
            <a:off x="8089637" y="2387298"/>
            <a:ext cx="2391096" cy="2400657"/>
          </a:xfrm>
          <a:prstGeom prst="rect">
            <a:avLst/>
          </a:prstGeom>
          <a:noFill/>
        </p:spPr>
        <p:txBody>
          <a:bodyPr wrap="square" rtlCol="0">
            <a:spAutoFit/>
          </a:bodyPr>
          <a:lstStyle/>
          <a:p>
            <a:r>
              <a:rPr lang="de-DE" sz="15000" dirty="0">
                <a:solidFill>
                  <a:schemeClr val="bg1"/>
                </a:solidFill>
                <a:latin typeface="Sparkasse Symbol" panose="05000000000000000000" pitchFamily="2" charset="2"/>
              </a:rPr>
              <a:t>S</a:t>
            </a:r>
          </a:p>
        </p:txBody>
      </p:sp>
      <p:sp>
        <p:nvSpPr>
          <p:cNvPr id="11" name="Textplatzhalter 10"/>
          <p:cNvSpPr>
            <a:spLocks noGrp="1"/>
          </p:cNvSpPr>
          <p:nvPr>
            <p:ph type="body" sz="quarter" idx="10" hasCustomPrompt="1"/>
          </p:nvPr>
        </p:nvSpPr>
        <p:spPr>
          <a:xfrm>
            <a:off x="498520" y="560555"/>
            <a:ext cx="5597480" cy="1983014"/>
          </a:xfrm>
        </p:spPr>
        <p:txBody>
          <a:bodyPr>
            <a:noAutofit/>
          </a:bodyPr>
          <a:lstStyle>
            <a:lvl1pPr marL="0" indent="0">
              <a:buNone/>
              <a:defRPr sz="4400" baseline="0">
                <a:solidFill>
                  <a:srgbClr val="FF0000"/>
                </a:solidFill>
                <a:latin typeface="Sparkasse Head" panose="020B0804050602020204" pitchFamily="34" charset="0"/>
              </a:defRPr>
            </a:lvl1pPr>
          </a:lstStyle>
          <a:p>
            <a:pPr lvl="0"/>
            <a:r>
              <a:rPr lang="de-DE" dirty="0"/>
              <a:t>Präsentationstitel in max. 3 Zeilen durch Klicken bearbeiten</a:t>
            </a:r>
          </a:p>
        </p:txBody>
      </p:sp>
      <p:sp>
        <p:nvSpPr>
          <p:cNvPr id="13" name="Textplatzhalter 12"/>
          <p:cNvSpPr>
            <a:spLocks noGrp="1"/>
          </p:cNvSpPr>
          <p:nvPr>
            <p:ph type="body" sz="quarter" idx="11" hasCustomPrompt="1"/>
          </p:nvPr>
        </p:nvSpPr>
        <p:spPr>
          <a:xfrm>
            <a:off x="498520" y="3429000"/>
            <a:ext cx="5597480" cy="878417"/>
          </a:xfrm>
        </p:spPr>
        <p:txBody>
          <a:bodyPr>
            <a:normAutofit/>
          </a:bodyPr>
          <a:lstStyle>
            <a:lvl1pPr marL="0" indent="0">
              <a:buNone/>
              <a:defRPr sz="2400" baseline="0">
                <a:solidFill>
                  <a:srgbClr val="FF0000"/>
                </a:solidFill>
                <a:latin typeface="Sparkasse Rg" panose="020B0504050602020204" pitchFamily="34" charset="0"/>
              </a:defRPr>
            </a:lvl1pPr>
          </a:lstStyle>
          <a:p>
            <a:r>
              <a:rPr lang="de-DE" dirty="0"/>
              <a:t>Untertitel in maximal 2 Zeilen durch Klicken bearbeiten</a:t>
            </a:r>
          </a:p>
        </p:txBody>
      </p:sp>
      <p:sp>
        <p:nvSpPr>
          <p:cNvPr id="14" name="Textplatzhalter 12"/>
          <p:cNvSpPr>
            <a:spLocks noGrp="1"/>
          </p:cNvSpPr>
          <p:nvPr>
            <p:ph type="body" sz="quarter" idx="12" hasCustomPrompt="1"/>
          </p:nvPr>
        </p:nvSpPr>
        <p:spPr>
          <a:xfrm>
            <a:off x="515938" y="5279624"/>
            <a:ext cx="5580062" cy="685340"/>
          </a:xfrm>
        </p:spPr>
        <p:txBody>
          <a:bodyPr>
            <a:normAutofit/>
          </a:bodyPr>
          <a:lstStyle>
            <a:lvl1pPr marL="0" indent="0">
              <a:buNone/>
              <a:defRPr sz="1600" baseline="0">
                <a:solidFill>
                  <a:schemeClr val="tx1"/>
                </a:solidFill>
                <a:latin typeface="Sparkasse Rg" panose="020B0504050602020204" pitchFamily="34" charset="0"/>
              </a:defRPr>
            </a:lvl1pPr>
          </a:lstStyle>
          <a:p>
            <a:r>
              <a:rPr lang="de-DE" dirty="0"/>
              <a:t>Optionales Feld durch Klicken bearbeiten:</a:t>
            </a:r>
            <a:br>
              <a:rPr lang="de-DE" dirty="0"/>
            </a:br>
            <a:r>
              <a:rPr lang="de-DE" dirty="0"/>
              <a:t>Datum, Name des Redners, etc.</a:t>
            </a:r>
          </a:p>
        </p:txBody>
      </p:sp>
    </p:spTree>
    <p:extLst>
      <p:ext uri="{BB962C8B-B14F-4D97-AF65-F5344CB8AC3E}">
        <p14:creationId xmlns:p14="http://schemas.microsoft.com/office/powerpoint/2010/main" val="71790451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25" userDrawn="1">
          <p15:clr>
            <a:srgbClr val="FBAE40"/>
          </p15:clr>
        </p15:guide>
        <p15:guide id="4" pos="7355" userDrawn="1">
          <p15:clr>
            <a:srgbClr val="FBAE40"/>
          </p15:clr>
        </p15:guide>
        <p15:guide id="6" orient="horz" pos="39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 und Contra">
    <p:spTree>
      <p:nvGrpSpPr>
        <p:cNvPr id="1" name=""/>
        <p:cNvGrpSpPr/>
        <p:nvPr/>
      </p:nvGrpSpPr>
      <p:grpSpPr>
        <a:xfrm>
          <a:off x="0" y="0"/>
          <a:ext cx="0" cy="0"/>
          <a:chOff x="0" y="0"/>
          <a:chExt cx="0" cy="0"/>
        </a:xfrm>
      </p:grpSpPr>
      <p:sp>
        <p:nvSpPr>
          <p:cNvPr id="5" name="Rechteck 4"/>
          <p:cNvSpPr/>
          <p:nvPr userDrawn="1"/>
        </p:nvSpPr>
        <p:spPr>
          <a:xfrm>
            <a:off x="0" y="0"/>
            <a:ext cx="6096000" cy="6858000"/>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7" name="Textfeld 6"/>
          <p:cNvSpPr txBox="1"/>
          <p:nvPr userDrawn="1"/>
        </p:nvSpPr>
        <p:spPr>
          <a:xfrm>
            <a:off x="430479" y="6355534"/>
            <a:ext cx="1603419" cy="461665"/>
          </a:xfrm>
          <a:prstGeom prst="rect">
            <a:avLst/>
          </a:prstGeom>
          <a:noFill/>
        </p:spPr>
        <p:txBody>
          <a:bodyPr wrap="square" rtlCol="0">
            <a:spAutoFit/>
          </a:bodyPr>
          <a:lstStyle/>
          <a:p>
            <a:pPr marL="285750" indent="-285750">
              <a:buFont typeface="Sparkasse Symbol" panose="05000000000000000000" pitchFamily="2" charset="2"/>
              <a:buChar char="S"/>
            </a:pPr>
            <a:r>
              <a:rPr lang="de-DE" sz="1200" dirty="0">
                <a:solidFill>
                  <a:schemeClr val="bg1"/>
                </a:solidFill>
                <a:latin typeface="+mn-lt"/>
              </a:rPr>
              <a:t>Förde</a:t>
            </a:r>
            <a:br>
              <a:rPr lang="de-DE" sz="1200" dirty="0">
                <a:solidFill>
                  <a:schemeClr val="bg1"/>
                </a:solidFill>
                <a:latin typeface="+mn-lt"/>
              </a:rPr>
            </a:br>
            <a:r>
              <a:rPr lang="de-DE" sz="1200" dirty="0">
                <a:solidFill>
                  <a:schemeClr val="bg1"/>
                </a:solidFill>
                <a:latin typeface="+mn-lt"/>
              </a:rPr>
              <a:t>Sparkasse</a:t>
            </a:r>
          </a:p>
        </p:txBody>
      </p:sp>
      <p:sp>
        <p:nvSpPr>
          <p:cNvPr id="12" name="Textfeld 11"/>
          <p:cNvSpPr txBox="1"/>
          <p:nvPr userDrawn="1"/>
        </p:nvSpPr>
        <p:spPr>
          <a:xfrm>
            <a:off x="506413" y="378011"/>
            <a:ext cx="1128357" cy="707886"/>
          </a:xfrm>
          <a:prstGeom prst="rect">
            <a:avLst/>
          </a:prstGeom>
          <a:noFill/>
        </p:spPr>
        <p:txBody>
          <a:bodyPr wrap="square" lIns="0" rIns="0" rtlCol="0">
            <a:spAutoFit/>
          </a:bodyPr>
          <a:lstStyle/>
          <a:p>
            <a:r>
              <a:rPr lang="de-DE" sz="4000" dirty="0">
                <a:solidFill>
                  <a:schemeClr val="bg1"/>
                </a:solidFill>
                <a:latin typeface="+mj-lt"/>
              </a:rPr>
              <a:t>Pro</a:t>
            </a:r>
          </a:p>
        </p:txBody>
      </p:sp>
      <p:sp>
        <p:nvSpPr>
          <p:cNvPr id="13" name="Textfeld 12"/>
          <p:cNvSpPr txBox="1"/>
          <p:nvPr userDrawn="1"/>
        </p:nvSpPr>
        <p:spPr>
          <a:xfrm>
            <a:off x="6522098" y="378011"/>
            <a:ext cx="1824420" cy="707886"/>
          </a:xfrm>
          <a:prstGeom prst="rect">
            <a:avLst/>
          </a:prstGeom>
          <a:noFill/>
        </p:spPr>
        <p:txBody>
          <a:bodyPr wrap="square" lIns="0" rIns="0" rtlCol="0">
            <a:spAutoFit/>
          </a:bodyPr>
          <a:lstStyle/>
          <a:p>
            <a:r>
              <a:rPr lang="de-DE" sz="4000" dirty="0">
                <a:solidFill>
                  <a:srgbClr val="FF0000"/>
                </a:solidFill>
                <a:latin typeface="+mj-lt"/>
              </a:rPr>
              <a:t>Contra</a:t>
            </a:r>
          </a:p>
        </p:txBody>
      </p:sp>
      <p:sp>
        <p:nvSpPr>
          <p:cNvPr id="10" name="Foliennummernplatzhalter 5"/>
          <p:cNvSpPr>
            <a:spLocks noGrp="1"/>
          </p:cNvSpPr>
          <p:nvPr>
            <p:ph type="sldNum" sz="quarter" idx="4"/>
          </p:nvPr>
        </p:nvSpPr>
        <p:spPr>
          <a:xfrm>
            <a:off x="11759786" y="6409768"/>
            <a:ext cx="331393" cy="365125"/>
          </a:xfrm>
          <a:prstGeom prst="rect">
            <a:avLst/>
          </a:prstGeom>
        </p:spPr>
        <p:txBody>
          <a:bodyPr vert="horz" lIns="91440" tIns="45720" rIns="91440" bIns="45720" rtlCol="0" anchor="ctr"/>
          <a:lstStyle>
            <a:lvl1pPr algn="r">
              <a:defRPr sz="1000">
                <a:solidFill>
                  <a:schemeClr val="tx1"/>
                </a:solidFill>
                <a:latin typeface="Sparkasse Rg" panose="020B0504050602020204" pitchFamily="34" charset="0"/>
              </a:defRPr>
            </a:lvl1pPr>
          </a:lstStyle>
          <a:p>
            <a:fld id="{0D8455B8-C5EF-4A5E-95A2-81051F43C18F}" type="slidenum">
              <a:rPr lang="de-DE" smtClean="0"/>
              <a:pPr/>
              <a:t>‹Nr.›</a:t>
            </a:fld>
            <a:endParaRPr lang="de-DE" dirty="0"/>
          </a:p>
        </p:txBody>
      </p:sp>
      <p:sp>
        <p:nvSpPr>
          <p:cNvPr id="3" name="Textplatzhalter 2"/>
          <p:cNvSpPr>
            <a:spLocks noGrp="1"/>
          </p:cNvSpPr>
          <p:nvPr>
            <p:ph type="body" sz="quarter" idx="10" hasCustomPrompt="1"/>
          </p:nvPr>
        </p:nvSpPr>
        <p:spPr>
          <a:xfrm>
            <a:off x="506413" y="1328060"/>
            <a:ext cx="5063963" cy="4634590"/>
          </a:xfrm>
        </p:spPr>
        <p:txBody>
          <a:bodyPr/>
          <a:lstStyle>
            <a:lvl1pPr marL="342900" indent="-342900">
              <a:buClr>
                <a:schemeClr val="bg1"/>
              </a:buClr>
              <a:buFont typeface="Arial" panose="020B0604020202020204" pitchFamily="34" charset="0"/>
              <a:buChar char="•"/>
              <a:defRPr baseline="0">
                <a:solidFill>
                  <a:schemeClr val="bg1"/>
                </a:solidFill>
              </a:defRPr>
            </a:lvl1pPr>
          </a:lstStyle>
          <a:p>
            <a:pPr lvl="0"/>
            <a:r>
              <a:rPr lang="de-DE" dirty="0"/>
              <a:t>Text durch Klicken bearbeiten</a:t>
            </a:r>
          </a:p>
        </p:txBody>
      </p:sp>
      <p:sp>
        <p:nvSpPr>
          <p:cNvPr id="9" name="Textplatzhalter 2"/>
          <p:cNvSpPr>
            <a:spLocks noGrp="1"/>
          </p:cNvSpPr>
          <p:nvPr>
            <p:ph type="body" sz="quarter" idx="11" hasCustomPrompt="1"/>
          </p:nvPr>
        </p:nvSpPr>
        <p:spPr>
          <a:xfrm>
            <a:off x="6522098" y="1328060"/>
            <a:ext cx="5153965" cy="4634590"/>
          </a:xfrm>
        </p:spPr>
        <p:txBody>
          <a:bodyPr/>
          <a:lstStyle>
            <a:lvl1pPr marL="342900" indent="-342900">
              <a:buClr>
                <a:srgbClr val="FF0000"/>
              </a:buClr>
              <a:buFont typeface="Arial" panose="020B0604020202020204" pitchFamily="34" charset="0"/>
              <a:buChar char="•"/>
              <a:defRPr baseline="0">
                <a:solidFill>
                  <a:srgbClr val="FF0000"/>
                </a:solidFill>
              </a:defRPr>
            </a:lvl1pPr>
          </a:lstStyle>
          <a:p>
            <a:pPr lvl="0"/>
            <a:r>
              <a:rPr lang="de-DE" dirty="0"/>
              <a:t>Text durch Klicken bearbeiten</a:t>
            </a:r>
          </a:p>
        </p:txBody>
      </p:sp>
    </p:spTree>
    <p:extLst>
      <p:ext uri="{BB962C8B-B14F-4D97-AF65-F5344CB8AC3E}">
        <p14:creationId xmlns:p14="http://schemas.microsoft.com/office/powerpoint/2010/main" val="322095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chline">
    <p:spTree>
      <p:nvGrpSpPr>
        <p:cNvPr id="1" name=""/>
        <p:cNvGrpSpPr/>
        <p:nvPr/>
      </p:nvGrpSpPr>
      <p:grpSpPr>
        <a:xfrm>
          <a:off x="0" y="0"/>
          <a:ext cx="0" cy="0"/>
          <a:chOff x="0" y="0"/>
          <a:chExt cx="0" cy="0"/>
        </a:xfrm>
      </p:grpSpPr>
      <p:sp>
        <p:nvSpPr>
          <p:cNvPr id="5" name="Rechteck 4"/>
          <p:cNvSpPr/>
          <p:nvPr userDrawn="1"/>
        </p:nvSpPr>
        <p:spPr>
          <a:xfrm>
            <a:off x="-1" y="2041294"/>
            <a:ext cx="11676063" cy="277541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p>
        </p:txBody>
      </p:sp>
      <p:sp>
        <p:nvSpPr>
          <p:cNvPr id="10" name="Textplatzhalter 10"/>
          <p:cNvSpPr>
            <a:spLocks noGrp="1"/>
          </p:cNvSpPr>
          <p:nvPr>
            <p:ph type="body" sz="quarter" idx="10" hasCustomPrompt="1"/>
          </p:nvPr>
        </p:nvSpPr>
        <p:spPr>
          <a:xfrm>
            <a:off x="477837" y="2041294"/>
            <a:ext cx="11198225" cy="2775412"/>
          </a:xfrm>
        </p:spPr>
        <p:txBody>
          <a:bodyPr>
            <a:noAutofit/>
          </a:bodyPr>
          <a:lstStyle>
            <a:lvl1pPr marL="0" indent="0">
              <a:buNone/>
              <a:defRPr sz="9600" baseline="0">
                <a:solidFill>
                  <a:schemeClr val="bg1"/>
                </a:solidFill>
                <a:latin typeface="Sparkasse Head" panose="020B0804050602020204" pitchFamily="34" charset="0"/>
              </a:defRPr>
            </a:lvl1pPr>
          </a:lstStyle>
          <a:p>
            <a:pPr lvl="0"/>
            <a:r>
              <a:rPr lang="de-DE" dirty="0" err="1"/>
              <a:t>Punchline</a:t>
            </a:r>
            <a:r>
              <a:rPr lang="de-DE" dirty="0"/>
              <a:t> durch Klicken bearbeiten</a:t>
            </a:r>
          </a:p>
        </p:txBody>
      </p:sp>
      <p:sp>
        <p:nvSpPr>
          <p:cNvPr id="9" name="Foliennummernplatzhalter 5"/>
          <p:cNvSpPr>
            <a:spLocks noGrp="1"/>
          </p:cNvSpPr>
          <p:nvPr>
            <p:ph type="sldNum" sz="quarter" idx="4"/>
          </p:nvPr>
        </p:nvSpPr>
        <p:spPr>
          <a:xfrm>
            <a:off x="11759786" y="6409768"/>
            <a:ext cx="331393" cy="365125"/>
          </a:xfrm>
          <a:prstGeom prst="rect">
            <a:avLst/>
          </a:prstGeom>
        </p:spPr>
        <p:txBody>
          <a:bodyPr vert="horz" lIns="91440" tIns="45720" rIns="91440" bIns="45720" rtlCol="0" anchor="ctr"/>
          <a:lstStyle>
            <a:lvl1pPr algn="r">
              <a:defRPr sz="1000">
                <a:solidFill>
                  <a:schemeClr val="tx1"/>
                </a:solidFill>
                <a:latin typeface="Sparkasse Rg" panose="020B0504050602020204" pitchFamily="34" charset="0"/>
              </a:defRPr>
            </a:lvl1pPr>
          </a:lstStyle>
          <a:p>
            <a:fld id="{0D8455B8-C5EF-4A5E-95A2-81051F43C18F}" type="slidenum">
              <a:rPr lang="de-DE" smtClean="0"/>
              <a:pPr/>
              <a:t>‹Nr.›</a:t>
            </a:fld>
            <a:endParaRPr lang="de-DE" dirty="0"/>
          </a:p>
        </p:txBody>
      </p:sp>
      <p:sp>
        <p:nvSpPr>
          <p:cNvPr id="7" name="Fußzeilenplatzhalter 4"/>
          <p:cNvSpPr>
            <a:spLocks noGrp="1"/>
          </p:cNvSpPr>
          <p:nvPr>
            <p:ph type="ftr" sz="quarter" idx="3"/>
          </p:nvPr>
        </p:nvSpPr>
        <p:spPr>
          <a:xfrm>
            <a:off x="1609726" y="6409768"/>
            <a:ext cx="8982074" cy="365125"/>
          </a:xfrm>
          <a:prstGeom prst="rect">
            <a:avLst/>
          </a:prstGeom>
        </p:spPr>
        <p:txBody>
          <a:bodyPr vert="horz" lIns="91440" tIns="45720" rIns="91440" bIns="45720" rtlCol="0" anchor="ctr"/>
          <a:lstStyle>
            <a:lvl1pPr algn="ctr">
              <a:defRPr sz="1000">
                <a:solidFill>
                  <a:schemeClr val="tx1"/>
                </a:solidFill>
                <a:latin typeface="Sparkasse Rg" panose="020B0504050602020204" pitchFamily="34" charset="0"/>
              </a:defRPr>
            </a:lvl1pPr>
          </a:lstStyle>
          <a:p>
            <a:r>
              <a:rPr lang="de-DE" dirty="0"/>
              <a:t>Präsentationstitel</a:t>
            </a:r>
          </a:p>
        </p:txBody>
      </p:sp>
    </p:spTree>
    <p:extLst>
      <p:ext uri="{BB962C8B-B14F-4D97-AF65-F5344CB8AC3E}">
        <p14:creationId xmlns:p14="http://schemas.microsoft.com/office/powerpoint/2010/main" val="120326199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25" userDrawn="1">
          <p15:clr>
            <a:srgbClr val="FBAE40"/>
          </p15:clr>
        </p15:guide>
        <p15:guide id="4" pos="7355" userDrawn="1">
          <p15:clr>
            <a:srgbClr val="FBAE40"/>
          </p15:clr>
        </p15:guide>
        <p15:guide id="5" orient="horz" pos="397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anzseitiges Bild">
    <p:spTree>
      <p:nvGrpSpPr>
        <p:cNvPr id="1" name=""/>
        <p:cNvGrpSpPr/>
        <p:nvPr/>
      </p:nvGrpSpPr>
      <p:grpSpPr>
        <a:xfrm>
          <a:off x="0" y="0"/>
          <a:ext cx="0" cy="0"/>
          <a:chOff x="0" y="0"/>
          <a:chExt cx="0" cy="0"/>
        </a:xfrm>
      </p:grpSpPr>
      <p:sp>
        <p:nvSpPr>
          <p:cNvPr id="4" name="Bildplatzhalter 3"/>
          <p:cNvSpPr>
            <a:spLocks noGrp="1"/>
          </p:cNvSpPr>
          <p:nvPr>
            <p:ph type="pic" sz="quarter" idx="10" hasCustomPrompt="1"/>
          </p:nvPr>
        </p:nvSpPr>
        <p:spPr>
          <a:xfrm>
            <a:off x="0" y="0"/>
            <a:ext cx="12192000" cy="6858000"/>
          </a:xfrm>
        </p:spPr>
        <p:txBody>
          <a:bodyPr/>
          <a:lstStyle>
            <a:lvl1pPr marL="0" indent="0">
              <a:buNone/>
              <a:defRPr baseline="0"/>
            </a:lvl1pPr>
          </a:lstStyle>
          <a:p>
            <a:r>
              <a:rPr lang="de-DE" dirty="0"/>
              <a:t>Platzhalter für ganzseitiges Bild</a:t>
            </a:r>
          </a:p>
        </p:txBody>
      </p:sp>
    </p:spTree>
    <p:extLst>
      <p:ext uri="{BB962C8B-B14F-4D97-AF65-F5344CB8AC3E}">
        <p14:creationId xmlns:p14="http://schemas.microsoft.com/office/powerpoint/2010/main" val="31995382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anzseitiges Bild + Störer">
    <p:spTree>
      <p:nvGrpSpPr>
        <p:cNvPr id="1" name=""/>
        <p:cNvGrpSpPr/>
        <p:nvPr/>
      </p:nvGrpSpPr>
      <p:grpSpPr>
        <a:xfrm>
          <a:off x="0" y="0"/>
          <a:ext cx="0" cy="0"/>
          <a:chOff x="0" y="0"/>
          <a:chExt cx="0" cy="0"/>
        </a:xfrm>
      </p:grpSpPr>
      <p:sp>
        <p:nvSpPr>
          <p:cNvPr id="4" name="Bildplatzhalter 3"/>
          <p:cNvSpPr>
            <a:spLocks noGrp="1"/>
          </p:cNvSpPr>
          <p:nvPr>
            <p:ph type="pic" sz="quarter" idx="10" hasCustomPrompt="1"/>
          </p:nvPr>
        </p:nvSpPr>
        <p:spPr>
          <a:xfrm>
            <a:off x="0" y="0"/>
            <a:ext cx="12192000" cy="6858000"/>
          </a:xfrm>
        </p:spPr>
        <p:txBody>
          <a:bodyPr/>
          <a:lstStyle>
            <a:lvl1pPr marL="0" indent="0">
              <a:buNone/>
              <a:defRPr sz="1600" i="0" baseline="0"/>
            </a:lvl1pPr>
          </a:lstStyle>
          <a:p>
            <a:r>
              <a:rPr lang="de-DE" dirty="0"/>
              <a:t>Platzhalter für ganzseitiges Bild</a:t>
            </a:r>
          </a:p>
        </p:txBody>
      </p:sp>
      <p:sp>
        <p:nvSpPr>
          <p:cNvPr id="3" name="Textplatzhalter 2"/>
          <p:cNvSpPr>
            <a:spLocks noGrp="1"/>
          </p:cNvSpPr>
          <p:nvPr>
            <p:ph type="body" sz="quarter" idx="11" hasCustomPrompt="1"/>
          </p:nvPr>
        </p:nvSpPr>
        <p:spPr>
          <a:xfrm>
            <a:off x="4954555" y="549275"/>
            <a:ext cx="7237445" cy="390762"/>
          </a:xfrm>
          <a:solidFill>
            <a:srgbClr val="FF0000"/>
          </a:solidFill>
        </p:spPr>
        <p:txBody>
          <a:bodyPr lIns="72000" rIns="0"/>
          <a:lstStyle>
            <a:lvl1pPr marL="0" indent="0">
              <a:buNone/>
              <a:defRPr baseline="0">
                <a:solidFill>
                  <a:schemeClr val="bg1"/>
                </a:solidFill>
              </a:defRPr>
            </a:lvl1pPr>
          </a:lstStyle>
          <a:p>
            <a:pPr lvl="0"/>
            <a:r>
              <a:rPr lang="de-DE" dirty="0"/>
              <a:t>Bildbeschriftung als Störer individuell zu platzieren</a:t>
            </a:r>
          </a:p>
        </p:txBody>
      </p:sp>
    </p:spTree>
    <p:extLst>
      <p:ext uri="{BB962C8B-B14F-4D97-AF65-F5344CB8AC3E}">
        <p14:creationId xmlns:p14="http://schemas.microsoft.com/office/powerpoint/2010/main" val="36475506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lkendiagramm">
    <p:spTree>
      <p:nvGrpSpPr>
        <p:cNvPr id="1" name=""/>
        <p:cNvGrpSpPr/>
        <p:nvPr/>
      </p:nvGrpSpPr>
      <p:grpSpPr>
        <a:xfrm>
          <a:off x="0" y="0"/>
          <a:ext cx="0" cy="0"/>
          <a:chOff x="0" y="0"/>
          <a:chExt cx="0" cy="0"/>
        </a:xfrm>
      </p:grpSpPr>
      <p:sp>
        <p:nvSpPr>
          <p:cNvPr id="6" name="Rechteck 5"/>
          <p:cNvSpPr/>
          <p:nvPr userDrawn="1"/>
        </p:nvSpPr>
        <p:spPr>
          <a:xfrm>
            <a:off x="11676063" y="0"/>
            <a:ext cx="515937"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0"/>
          </p:nvPr>
        </p:nvSpPr>
        <p:spPr/>
        <p:txBody>
          <a:bodyPr/>
          <a:lstStyle/>
          <a:p>
            <a:r>
              <a:rPr lang="de-DE" dirty="0"/>
              <a:t>Präsentationstitel</a:t>
            </a:r>
          </a:p>
        </p:txBody>
      </p:sp>
      <p:graphicFrame>
        <p:nvGraphicFramePr>
          <p:cNvPr id="15" name="Diagramm 14"/>
          <p:cNvGraphicFramePr/>
          <p:nvPr userDrawn="1">
            <p:extLst>
              <p:ext uri="{D42A27DB-BD31-4B8C-83A1-F6EECF244321}">
                <p14:modId xmlns:p14="http://schemas.microsoft.com/office/powerpoint/2010/main" val="3636322131"/>
              </p:ext>
            </p:extLst>
          </p:nvPr>
        </p:nvGraphicFramePr>
        <p:xfrm>
          <a:off x="1752058" y="703098"/>
          <a:ext cx="8687883" cy="51935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eck 6"/>
          <p:cNvSpPr/>
          <p:nvPr userDrawn="1"/>
        </p:nvSpPr>
        <p:spPr>
          <a:xfrm>
            <a:off x="37373" y="36527"/>
            <a:ext cx="1458141" cy="2031324"/>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rgbClr val="00B0F0"/>
              </a:solidFill>
              <a:latin typeface="Sparkasse Rg" panose="020B0504050602020204" pitchFamily="34" charset="0"/>
            </a:endParaRPr>
          </a:p>
        </p:txBody>
      </p:sp>
      <p:sp>
        <p:nvSpPr>
          <p:cNvPr id="8" name="Textfeld 7"/>
          <p:cNvSpPr txBox="1"/>
          <p:nvPr userDrawn="1"/>
        </p:nvSpPr>
        <p:spPr>
          <a:xfrm>
            <a:off x="37372" y="36526"/>
            <a:ext cx="1458142" cy="2031325"/>
          </a:xfrm>
          <a:prstGeom prst="rect">
            <a:avLst/>
          </a:prstGeom>
          <a:noFill/>
        </p:spPr>
        <p:txBody>
          <a:bodyPr wrap="square" rtlCol="0">
            <a:spAutoFit/>
          </a:bodyPr>
          <a:lstStyle/>
          <a:p>
            <a:r>
              <a:rPr lang="de-DE" sz="1400" b="1" dirty="0">
                <a:solidFill>
                  <a:srgbClr val="00B0F0"/>
                </a:solidFill>
              </a:rPr>
              <a:t>Info:</a:t>
            </a:r>
          </a:p>
          <a:p>
            <a:r>
              <a:rPr lang="de-DE" sz="1400" dirty="0">
                <a:solidFill>
                  <a:srgbClr val="00B0F0"/>
                </a:solidFill>
              </a:rPr>
              <a:t>Das Diagramm muss</a:t>
            </a:r>
            <a:r>
              <a:rPr lang="de-DE" sz="1400" baseline="0" dirty="0">
                <a:solidFill>
                  <a:srgbClr val="00B0F0"/>
                </a:solidFill>
              </a:rPr>
              <a:t> auf einer neuen leeren Folie selbst erstellt werden. Dieses hier dient lediglich als Muster!</a:t>
            </a:r>
            <a:endParaRPr lang="de-DE" sz="1400" dirty="0">
              <a:solidFill>
                <a:srgbClr val="00B0F0"/>
              </a:solidFill>
            </a:endParaRPr>
          </a:p>
        </p:txBody>
      </p:sp>
      <p:sp>
        <p:nvSpPr>
          <p:cNvPr id="11" name="Foliennummernplatzhalter 5"/>
          <p:cNvSpPr>
            <a:spLocks noGrp="1"/>
          </p:cNvSpPr>
          <p:nvPr>
            <p:ph type="sldNum" sz="quarter" idx="4"/>
          </p:nvPr>
        </p:nvSpPr>
        <p:spPr>
          <a:xfrm>
            <a:off x="11750261" y="6409768"/>
            <a:ext cx="331393" cy="365125"/>
          </a:xfrm>
          <a:prstGeom prst="rect">
            <a:avLst/>
          </a:prstGeom>
        </p:spPr>
        <p:txBody>
          <a:bodyPr vert="horz" lIns="91440" tIns="45720" rIns="91440" bIns="45720" rtlCol="0" anchor="ctr"/>
          <a:lstStyle>
            <a:lvl1pPr algn="r">
              <a:defRPr sz="1000">
                <a:solidFill>
                  <a:schemeClr val="bg1"/>
                </a:solidFill>
                <a:latin typeface="Sparkasse Rg" panose="020B0504050602020204" pitchFamily="34" charset="0"/>
              </a:defRPr>
            </a:lvl1pPr>
          </a:lstStyle>
          <a:p>
            <a:fld id="{0D8455B8-C5EF-4A5E-95A2-81051F43C18F}" type="slidenum">
              <a:rPr lang="de-DE" smtClean="0"/>
              <a:pPr/>
              <a:t>‹Nr.›</a:t>
            </a:fld>
            <a:endParaRPr lang="de-DE" dirty="0"/>
          </a:p>
        </p:txBody>
      </p:sp>
    </p:spTree>
    <p:extLst>
      <p:ext uri="{BB962C8B-B14F-4D97-AF65-F5344CB8AC3E}">
        <p14:creationId xmlns:p14="http://schemas.microsoft.com/office/powerpoint/2010/main" val="1418173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niendiagramm">
    <p:spTree>
      <p:nvGrpSpPr>
        <p:cNvPr id="1" name=""/>
        <p:cNvGrpSpPr/>
        <p:nvPr/>
      </p:nvGrpSpPr>
      <p:grpSpPr>
        <a:xfrm>
          <a:off x="0" y="0"/>
          <a:ext cx="0" cy="0"/>
          <a:chOff x="0" y="0"/>
          <a:chExt cx="0" cy="0"/>
        </a:xfrm>
      </p:grpSpPr>
      <p:sp>
        <p:nvSpPr>
          <p:cNvPr id="6" name="Rechteck 5"/>
          <p:cNvSpPr/>
          <p:nvPr userDrawn="1"/>
        </p:nvSpPr>
        <p:spPr>
          <a:xfrm>
            <a:off x="11676063" y="0"/>
            <a:ext cx="515937"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0"/>
          </p:nvPr>
        </p:nvSpPr>
        <p:spPr/>
        <p:txBody>
          <a:bodyPr/>
          <a:lstStyle/>
          <a:p>
            <a:r>
              <a:rPr lang="de-DE" dirty="0"/>
              <a:t>Präsentationstitel</a:t>
            </a:r>
          </a:p>
        </p:txBody>
      </p:sp>
      <p:sp>
        <p:nvSpPr>
          <p:cNvPr id="7" name="Rechteck 6"/>
          <p:cNvSpPr/>
          <p:nvPr userDrawn="1"/>
        </p:nvSpPr>
        <p:spPr>
          <a:xfrm>
            <a:off x="37373" y="36527"/>
            <a:ext cx="1458141" cy="2031324"/>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rgbClr val="00B0F0"/>
              </a:solidFill>
              <a:latin typeface="Sparkasse Rg" panose="020B0504050602020204" pitchFamily="34" charset="0"/>
            </a:endParaRPr>
          </a:p>
        </p:txBody>
      </p:sp>
      <p:sp>
        <p:nvSpPr>
          <p:cNvPr id="8" name="Textfeld 7"/>
          <p:cNvSpPr txBox="1"/>
          <p:nvPr userDrawn="1"/>
        </p:nvSpPr>
        <p:spPr>
          <a:xfrm>
            <a:off x="37372" y="36526"/>
            <a:ext cx="1458142" cy="2031325"/>
          </a:xfrm>
          <a:prstGeom prst="rect">
            <a:avLst/>
          </a:prstGeom>
          <a:noFill/>
        </p:spPr>
        <p:txBody>
          <a:bodyPr wrap="square" rtlCol="0">
            <a:spAutoFit/>
          </a:bodyPr>
          <a:lstStyle/>
          <a:p>
            <a:r>
              <a:rPr lang="de-DE" sz="1400" b="1" dirty="0">
                <a:solidFill>
                  <a:srgbClr val="00B0F0"/>
                </a:solidFill>
              </a:rPr>
              <a:t>Info:</a:t>
            </a:r>
          </a:p>
          <a:p>
            <a:r>
              <a:rPr lang="de-DE" sz="1400" dirty="0">
                <a:solidFill>
                  <a:srgbClr val="00B0F0"/>
                </a:solidFill>
              </a:rPr>
              <a:t>Das Diagramm muss</a:t>
            </a:r>
            <a:r>
              <a:rPr lang="de-DE" sz="1400" baseline="0" dirty="0">
                <a:solidFill>
                  <a:srgbClr val="00B0F0"/>
                </a:solidFill>
              </a:rPr>
              <a:t> auf einer neuen leeren Folie selbst erstellt werden. Dieses hier dient lediglich als Muster!</a:t>
            </a:r>
            <a:endParaRPr lang="de-DE" sz="1400" dirty="0">
              <a:solidFill>
                <a:srgbClr val="00B0F0"/>
              </a:solidFill>
            </a:endParaRPr>
          </a:p>
        </p:txBody>
      </p:sp>
      <p:graphicFrame>
        <p:nvGraphicFramePr>
          <p:cNvPr id="10" name="Diagramm 9"/>
          <p:cNvGraphicFramePr/>
          <p:nvPr userDrawn="1">
            <p:extLst>
              <p:ext uri="{D42A27DB-BD31-4B8C-83A1-F6EECF244321}">
                <p14:modId xmlns:p14="http://schemas.microsoft.com/office/powerpoint/2010/main" val="1768272978"/>
              </p:ext>
            </p:extLst>
          </p:nvPr>
        </p:nvGraphicFramePr>
        <p:xfrm>
          <a:off x="1763757" y="719666"/>
          <a:ext cx="866448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2" name="Foliennummernplatzhalter 5"/>
          <p:cNvSpPr>
            <a:spLocks noGrp="1"/>
          </p:cNvSpPr>
          <p:nvPr>
            <p:ph type="sldNum" sz="quarter" idx="4"/>
          </p:nvPr>
        </p:nvSpPr>
        <p:spPr>
          <a:xfrm>
            <a:off x="11750261" y="6409768"/>
            <a:ext cx="331393" cy="365125"/>
          </a:xfrm>
          <a:prstGeom prst="rect">
            <a:avLst/>
          </a:prstGeom>
        </p:spPr>
        <p:txBody>
          <a:bodyPr vert="horz" lIns="91440" tIns="45720" rIns="91440" bIns="45720" rtlCol="0" anchor="ctr"/>
          <a:lstStyle>
            <a:lvl1pPr algn="r">
              <a:defRPr sz="1000">
                <a:solidFill>
                  <a:schemeClr val="bg1"/>
                </a:solidFill>
                <a:latin typeface="Sparkasse Rg" panose="020B0504050602020204" pitchFamily="34" charset="0"/>
              </a:defRPr>
            </a:lvl1pPr>
          </a:lstStyle>
          <a:p>
            <a:fld id="{0D8455B8-C5EF-4A5E-95A2-81051F43C18F}" type="slidenum">
              <a:rPr lang="de-DE" smtClean="0"/>
              <a:pPr/>
              <a:t>‹Nr.›</a:t>
            </a:fld>
            <a:endParaRPr lang="de-DE" dirty="0"/>
          </a:p>
        </p:txBody>
      </p:sp>
    </p:spTree>
    <p:extLst>
      <p:ext uri="{BB962C8B-B14F-4D97-AF65-F5344CB8AC3E}">
        <p14:creationId xmlns:p14="http://schemas.microsoft.com/office/powerpoint/2010/main" val="2246479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rtendiagramm 1">
    <p:spTree>
      <p:nvGrpSpPr>
        <p:cNvPr id="1" name=""/>
        <p:cNvGrpSpPr/>
        <p:nvPr/>
      </p:nvGrpSpPr>
      <p:grpSpPr>
        <a:xfrm>
          <a:off x="0" y="0"/>
          <a:ext cx="0" cy="0"/>
          <a:chOff x="0" y="0"/>
          <a:chExt cx="0" cy="0"/>
        </a:xfrm>
      </p:grpSpPr>
      <p:sp>
        <p:nvSpPr>
          <p:cNvPr id="6" name="Rechteck 5"/>
          <p:cNvSpPr/>
          <p:nvPr userDrawn="1"/>
        </p:nvSpPr>
        <p:spPr>
          <a:xfrm>
            <a:off x="11676063" y="0"/>
            <a:ext cx="515937"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0"/>
          </p:nvPr>
        </p:nvSpPr>
        <p:spPr/>
        <p:txBody>
          <a:bodyPr/>
          <a:lstStyle/>
          <a:p>
            <a:r>
              <a:rPr lang="de-DE" dirty="0"/>
              <a:t>Präsentationstitel</a:t>
            </a:r>
          </a:p>
        </p:txBody>
      </p:sp>
      <p:graphicFrame>
        <p:nvGraphicFramePr>
          <p:cNvPr id="8" name="Diagramm 7"/>
          <p:cNvGraphicFramePr/>
          <p:nvPr userDrawn="1">
            <p:extLst>
              <p:ext uri="{D42A27DB-BD31-4B8C-83A1-F6EECF244321}">
                <p14:modId xmlns:p14="http://schemas.microsoft.com/office/powerpoint/2010/main" val="2078669870"/>
              </p:ext>
            </p:extLst>
          </p:nvPr>
        </p:nvGraphicFramePr>
        <p:xfrm>
          <a:off x="3093749" y="711646"/>
          <a:ext cx="6004502" cy="521059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hteck 10"/>
          <p:cNvSpPr/>
          <p:nvPr userDrawn="1"/>
        </p:nvSpPr>
        <p:spPr>
          <a:xfrm>
            <a:off x="37373" y="36527"/>
            <a:ext cx="1458141" cy="2031324"/>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rgbClr val="00B0F0"/>
              </a:solidFill>
              <a:latin typeface="Sparkasse Rg" panose="020B0504050602020204" pitchFamily="34" charset="0"/>
            </a:endParaRPr>
          </a:p>
        </p:txBody>
      </p:sp>
      <p:sp>
        <p:nvSpPr>
          <p:cNvPr id="12" name="Textfeld 11"/>
          <p:cNvSpPr txBox="1"/>
          <p:nvPr userDrawn="1"/>
        </p:nvSpPr>
        <p:spPr>
          <a:xfrm>
            <a:off x="37372" y="36526"/>
            <a:ext cx="1458142" cy="2031325"/>
          </a:xfrm>
          <a:prstGeom prst="rect">
            <a:avLst/>
          </a:prstGeom>
          <a:noFill/>
        </p:spPr>
        <p:txBody>
          <a:bodyPr wrap="square" rtlCol="0">
            <a:spAutoFit/>
          </a:bodyPr>
          <a:lstStyle/>
          <a:p>
            <a:r>
              <a:rPr lang="de-DE" sz="1400" b="1" dirty="0">
                <a:solidFill>
                  <a:srgbClr val="00B0F0"/>
                </a:solidFill>
              </a:rPr>
              <a:t>Info:</a:t>
            </a:r>
          </a:p>
          <a:p>
            <a:r>
              <a:rPr lang="de-DE" sz="1400" dirty="0">
                <a:solidFill>
                  <a:srgbClr val="00B0F0"/>
                </a:solidFill>
              </a:rPr>
              <a:t>Das Diagramm muss</a:t>
            </a:r>
            <a:r>
              <a:rPr lang="de-DE" sz="1400" baseline="0" dirty="0">
                <a:solidFill>
                  <a:srgbClr val="00B0F0"/>
                </a:solidFill>
              </a:rPr>
              <a:t> auf einer neuen leeren Folie selbst erstellt werden. Dieses hier dient lediglich als Muster!</a:t>
            </a:r>
            <a:endParaRPr lang="de-DE" sz="1400" dirty="0">
              <a:solidFill>
                <a:srgbClr val="00B0F0"/>
              </a:solidFill>
            </a:endParaRPr>
          </a:p>
        </p:txBody>
      </p:sp>
      <p:sp>
        <p:nvSpPr>
          <p:cNvPr id="13" name="Foliennummernplatzhalter 5"/>
          <p:cNvSpPr>
            <a:spLocks noGrp="1"/>
          </p:cNvSpPr>
          <p:nvPr>
            <p:ph type="sldNum" sz="quarter" idx="4"/>
          </p:nvPr>
        </p:nvSpPr>
        <p:spPr>
          <a:xfrm>
            <a:off x="11750261" y="6409768"/>
            <a:ext cx="331393" cy="365125"/>
          </a:xfrm>
          <a:prstGeom prst="rect">
            <a:avLst/>
          </a:prstGeom>
        </p:spPr>
        <p:txBody>
          <a:bodyPr vert="horz" lIns="91440" tIns="45720" rIns="91440" bIns="45720" rtlCol="0" anchor="ctr"/>
          <a:lstStyle>
            <a:lvl1pPr algn="r">
              <a:defRPr sz="1000">
                <a:solidFill>
                  <a:schemeClr val="bg1"/>
                </a:solidFill>
                <a:latin typeface="Sparkasse Rg" panose="020B0504050602020204" pitchFamily="34" charset="0"/>
              </a:defRPr>
            </a:lvl1pPr>
          </a:lstStyle>
          <a:p>
            <a:fld id="{0D8455B8-C5EF-4A5E-95A2-81051F43C18F}" type="slidenum">
              <a:rPr lang="de-DE" smtClean="0"/>
              <a:pPr/>
              <a:t>‹Nr.›</a:t>
            </a:fld>
            <a:endParaRPr lang="de-DE" dirty="0"/>
          </a:p>
        </p:txBody>
      </p:sp>
    </p:spTree>
    <p:extLst>
      <p:ext uri="{BB962C8B-B14F-4D97-AF65-F5344CB8AC3E}">
        <p14:creationId xmlns:p14="http://schemas.microsoft.com/office/powerpoint/2010/main" val="264663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rtendiagramm 2">
    <p:spTree>
      <p:nvGrpSpPr>
        <p:cNvPr id="1" name=""/>
        <p:cNvGrpSpPr/>
        <p:nvPr/>
      </p:nvGrpSpPr>
      <p:grpSpPr>
        <a:xfrm>
          <a:off x="0" y="0"/>
          <a:ext cx="0" cy="0"/>
          <a:chOff x="0" y="0"/>
          <a:chExt cx="0" cy="0"/>
        </a:xfrm>
      </p:grpSpPr>
      <p:sp>
        <p:nvSpPr>
          <p:cNvPr id="6" name="Rechteck 5"/>
          <p:cNvSpPr/>
          <p:nvPr userDrawn="1"/>
        </p:nvSpPr>
        <p:spPr>
          <a:xfrm>
            <a:off x="11676063" y="0"/>
            <a:ext cx="515937"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0"/>
          </p:nvPr>
        </p:nvSpPr>
        <p:spPr/>
        <p:txBody>
          <a:bodyPr/>
          <a:lstStyle/>
          <a:p>
            <a:r>
              <a:rPr lang="de-DE" dirty="0"/>
              <a:t>Präsentationstitel</a:t>
            </a:r>
          </a:p>
        </p:txBody>
      </p:sp>
      <p:graphicFrame>
        <p:nvGraphicFramePr>
          <p:cNvPr id="8" name="Diagramm 7"/>
          <p:cNvGraphicFramePr/>
          <p:nvPr userDrawn="1">
            <p:extLst>
              <p:ext uri="{D42A27DB-BD31-4B8C-83A1-F6EECF244321}">
                <p14:modId xmlns:p14="http://schemas.microsoft.com/office/powerpoint/2010/main" val="136820273"/>
              </p:ext>
            </p:extLst>
          </p:nvPr>
        </p:nvGraphicFramePr>
        <p:xfrm>
          <a:off x="6096000" y="1076770"/>
          <a:ext cx="5580062" cy="467455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hteck 10"/>
          <p:cNvSpPr/>
          <p:nvPr userDrawn="1"/>
        </p:nvSpPr>
        <p:spPr>
          <a:xfrm>
            <a:off x="37373" y="36527"/>
            <a:ext cx="1458141" cy="2031324"/>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rgbClr val="00B0F0"/>
              </a:solidFill>
              <a:latin typeface="Sparkasse Rg" panose="020B0504050602020204" pitchFamily="34" charset="0"/>
            </a:endParaRPr>
          </a:p>
        </p:txBody>
      </p:sp>
      <p:sp>
        <p:nvSpPr>
          <p:cNvPr id="12" name="Textfeld 11"/>
          <p:cNvSpPr txBox="1"/>
          <p:nvPr userDrawn="1"/>
        </p:nvSpPr>
        <p:spPr>
          <a:xfrm>
            <a:off x="37372" y="36526"/>
            <a:ext cx="1458142" cy="2031325"/>
          </a:xfrm>
          <a:prstGeom prst="rect">
            <a:avLst/>
          </a:prstGeom>
          <a:noFill/>
        </p:spPr>
        <p:txBody>
          <a:bodyPr wrap="square" rtlCol="0">
            <a:spAutoFit/>
          </a:bodyPr>
          <a:lstStyle/>
          <a:p>
            <a:r>
              <a:rPr lang="de-DE" sz="1400" b="1" dirty="0">
                <a:solidFill>
                  <a:srgbClr val="00B0F0"/>
                </a:solidFill>
              </a:rPr>
              <a:t>Info:</a:t>
            </a:r>
          </a:p>
          <a:p>
            <a:r>
              <a:rPr lang="de-DE" sz="1400" dirty="0">
                <a:solidFill>
                  <a:srgbClr val="00B0F0"/>
                </a:solidFill>
              </a:rPr>
              <a:t>Das Diagramm muss</a:t>
            </a:r>
            <a:r>
              <a:rPr lang="de-DE" sz="1400" baseline="0" dirty="0">
                <a:solidFill>
                  <a:srgbClr val="00B0F0"/>
                </a:solidFill>
              </a:rPr>
              <a:t> auf einer neuen leeren Folie selbst erstellt werden. Dieses hier dient lediglich als Muster!</a:t>
            </a:r>
            <a:endParaRPr lang="de-DE" sz="1400" dirty="0">
              <a:solidFill>
                <a:srgbClr val="00B0F0"/>
              </a:solidFill>
            </a:endParaRPr>
          </a:p>
        </p:txBody>
      </p:sp>
      <p:graphicFrame>
        <p:nvGraphicFramePr>
          <p:cNvPr id="9" name="Diagramm 8"/>
          <p:cNvGraphicFramePr/>
          <p:nvPr userDrawn="1">
            <p:extLst>
              <p:ext uri="{D42A27DB-BD31-4B8C-83A1-F6EECF244321}">
                <p14:modId xmlns:p14="http://schemas.microsoft.com/office/powerpoint/2010/main" val="3889247867"/>
              </p:ext>
            </p:extLst>
          </p:nvPr>
        </p:nvGraphicFramePr>
        <p:xfrm>
          <a:off x="515937" y="1091725"/>
          <a:ext cx="5580062" cy="4674550"/>
        </p:xfrm>
        <a:graphic>
          <a:graphicData uri="http://schemas.openxmlformats.org/drawingml/2006/chart">
            <c:chart xmlns:c="http://schemas.openxmlformats.org/drawingml/2006/chart" xmlns:r="http://schemas.openxmlformats.org/officeDocument/2006/relationships" r:id="rId3"/>
          </a:graphicData>
        </a:graphic>
      </p:graphicFrame>
      <p:sp>
        <p:nvSpPr>
          <p:cNvPr id="14" name="Foliennummernplatzhalter 5"/>
          <p:cNvSpPr>
            <a:spLocks noGrp="1"/>
          </p:cNvSpPr>
          <p:nvPr>
            <p:ph type="sldNum" sz="quarter" idx="4"/>
          </p:nvPr>
        </p:nvSpPr>
        <p:spPr>
          <a:xfrm>
            <a:off x="11750261" y="6409768"/>
            <a:ext cx="331393" cy="365125"/>
          </a:xfrm>
          <a:prstGeom prst="rect">
            <a:avLst/>
          </a:prstGeom>
        </p:spPr>
        <p:txBody>
          <a:bodyPr vert="horz" lIns="91440" tIns="45720" rIns="91440" bIns="45720" rtlCol="0" anchor="ctr"/>
          <a:lstStyle>
            <a:lvl1pPr algn="r">
              <a:defRPr sz="1000">
                <a:solidFill>
                  <a:schemeClr val="bg1"/>
                </a:solidFill>
                <a:latin typeface="Sparkasse Rg" panose="020B0504050602020204" pitchFamily="34" charset="0"/>
              </a:defRPr>
            </a:lvl1pPr>
          </a:lstStyle>
          <a:p>
            <a:fld id="{0D8455B8-C5EF-4A5E-95A2-81051F43C18F}" type="slidenum">
              <a:rPr lang="de-DE" smtClean="0"/>
              <a:pPr/>
              <a:t>‹Nr.›</a:t>
            </a:fld>
            <a:endParaRPr lang="de-DE" dirty="0"/>
          </a:p>
        </p:txBody>
      </p:sp>
    </p:spTree>
    <p:extLst>
      <p:ext uri="{BB962C8B-B14F-4D97-AF65-F5344CB8AC3E}">
        <p14:creationId xmlns:p14="http://schemas.microsoft.com/office/powerpoint/2010/main" val="163594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8" name="Rechteck 7"/>
          <p:cNvSpPr/>
          <p:nvPr userDrawn="1"/>
        </p:nvSpPr>
        <p:spPr>
          <a:xfrm>
            <a:off x="6096000" y="-8545"/>
            <a:ext cx="6096000" cy="68665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Untertitel 7"/>
          <p:cNvSpPr>
            <a:spLocks noGrp="1"/>
          </p:cNvSpPr>
          <p:nvPr>
            <p:ph type="subTitle" idx="1" hasCustomPrompt="1"/>
          </p:nvPr>
        </p:nvSpPr>
        <p:spPr>
          <a:xfrm>
            <a:off x="6168782" y="3429000"/>
            <a:ext cx="5728246" cy="1771650"/>
          </a:xfrm>
        </p:spPr>
        <p:txBody>
          <a:bodyPr>
            <a:noAutofit/>
          </a:bodyPr>
          <a:lstStyle>
            <a:lvl1pPr marL="0" indent="0">
              <a:buNone/>
              <a:defRPr sz="2000" b="0" baseline="0">
                <a:solidFill>
                  <a:schemeClr val="bg1"/>
                </a:solidFill>
                <a:latin typeface="Sparkasse Rg" panose="020B0504050602020204" pitchFamily="34" charset="0"/>
              </a:defRPr>
            </a:lvl1pPr>
          </a:lstStyle>
          <a:p>
            <a:r>
              <a:rPr lang="de-DE" dirty="0"/>
              <a:t>Bereich / Gruppe</a:t>
            </a:r>
            <a:br>
              <a:rPr lang="de-DE" dirty="0"/>
            </a:br>
            <a:r>
              <a:rPr lang="de-DE" dirty="0"/>
              <a:t>Vorname Nachname</a:t>
            </a:r>
            <a:br>
              <a:rPr lang="de-DE" dirty="0"/>
            </a:br>
            <a:br>
              <a:rPr lang="de-DE" dirty="0"/>
            </a:br>
            <a:r>
              <a:rPr lang="de-DE" dirty="0"/>
              <a:t>Telefon: 0431 592-</a:t>
            </a:r>
            <a:br>
              <a:rPr lang="de-DE" dirty="0"/>
            </a:br>
            <a:r>
              <a:rPr lang="de-DE" dirty="0"/>
              <a:t>Email: vorname.nachname@foerde-sparkasse.de</a:t>
            </a:r>
          </a:p>
        </p:txBody>
      </p:sp>
      <p:sp>
        <p:nvSpPr>
          <p:cNvPr id="7" name="Textfeld 6"/>
          <p:cNvSpPr txBox="1"/>
          <p:nvPr userDrawn="1"/>
        </p:nvSpPr>
        <p:spPr>
          <a:xfrm>
            <a:off x="515938" y="810182"/>
            <a:ext cx="5580062" cy="1447244"/>
          </a:xfrm>
          <a:prstGeom prst="rect">
            <a:avLst/>
          </a:prstGeom>
          <a:noFill/>
        </p:spPr>
        <p:txBody>
          <a:bodyPr wrap="square" lIns="0" rIns="0" rtlCol="0">
            <a:noAutofit/>
          </a:bodyPr>
          <a:lstStyle/>
          <a:p>
            <a:r>
              <a:rPr lang="de-DE" sz="4400" dirty="0">
                <a:solidFill>
                  <a:srgbClr val="FF0000"/>
                </a:solidFill>
                <a:latin typeface="+mj-lt"/>
              </a:rPr>
              <a:t>Vielen</a:t>
            </a:r>
            <a:r>
              <a:rPr lang="de-DE" sz="4400" baseline="0" dirty="0">
                <a:solidFill>
                  <a:srgbClr val="FF0000"/>
                </a:solidFill>
                <a:latin typeface="+mj-lt"/>
              </a:rPr>
              <a:t> Dank für</a:t>
            </a:r>
          </a:p>
          <a:p>
            <a:r>
              <a:rPr lang="de-DE" sz="4400" baseline="0" dirty="0">
                <a:solidFill>
                  <a:srgbClr val="FF0000"/>
                </a:solidFill>
                <a:latin typeface="+mj-lt"/>
              </a:rPr>
              <a:t>Ihre Aufmerksamkeit.</a:t>
            </a:r>
            <a:endParaRPr lang="de-DE" sz="4400" dirty="0">
              <a:solidFill>
                <a:srgbClr val="FF0000"/>
              </a:solidFill>
              <a:latin typeface="+mj-lt"/>
            </a:endParaRPr>
          </a:p>
        </p:txBody>
      </p:sp>
    </p:spTree>
    <p:extLst>
      <p:ext uri="{BB962C8B-B14F-4D97-AF65-F5344CB8AC3E}">
        <p14:creationId xmlns:p14="http://schemas.microsoft.com/office/powerpoint/2010/main" val="366437094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guide id="4" pos="7355">
          <p15:clr>
            <a:srgbClr val="FBAE40"/>
          </p15:clr>
        </p15:guide>
        <p15:guide id="5" orient="horz" pos="618">
          <p15:clr>
            <a:srgbClr val="FBAE40"/>
          </p15:clr>
        </p15:guide>
        <p15:guide id="6" orient="horz" pos="397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extchart 1 SP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 y="0"/>
            <a:ext cx="4080036" cy="2021419"/>
          </a:xfrm>
        </p:spPr>
        <p:txBody>
          <a:bodyPr lIns="378000" tIns="324000"/>
          <a:lstStyle>
            <a:lvl1pPr>
              <a:defRPr>
                <a:solidFill>
                  <a:schemeClr val="tx2"/>
                </a:solidFill>
              </a:defRPr>
            </a:lvl1pPr>
          </a:lstStyle>
          <a:p>
            <a:r>
              <a:rPr lang="de-DE" dirty="0"/>
              <a:t>Mastertitel</a:t>
            </a:r>
            <a:br>
              <a:rPr lang="de-DE" dirty="0"/>
            </a:br>
            <a:r>
              <a:rPr lang="de-DE" dirty="0"/>
              <a:t>bearbeiten</a:t>
            </a:r>
            <a:endParaRPr lang="en-GB" dirty="0"/>
          </a:p>
        </p:txBody>
      </p:sp>
      <p:sp>
        <p:nvSpPr>
          <p:cNvPr id="9" name="Inhaltsplatzhalter 8"/>
          <p:cNvSpPr>
            <a:spLocks noGrp="1"/>
          </p:cNvSpPr>
          <p:nvPr>
            <p:ph sz="quarter" idx="13"/>
          </p:nvPr>
        </p:nvSpPr>
        <p:spPr>
          <a:xfrm>
            <a:off x="4091519" y="2"/>
            <a:ext cx="8100483" cy="6486725"/>
          </a:xfrm>
        </p:spPr>
        <p:txBody>
          <a:bodyPr/>
          <a:lstStyle>
            <a:lvl1pPr>
              <a:spcBef>
                <a:spcPts val="572"/>
              </a:spcBef>
              <a:defRPr/>
            </a:lvl1pPr>
            <a:lvl2pPr>
              <a:spcBef>
                <a:spcPts val="572"/>
              </a:spcBef>
              <a:defRPr/>
            </a:lvl2pPr>
            <a:lvl3pPr>
              <a:spcBef>
                <a:spcPts val="572"/>
              </a:spcBef>
              <a:defRPr/>
            </a:lvl3pPr>
            <a:lvl4pPr>
              <a:spcBef>
                <a:spcPts val="572"/>
              </a:spcBef>
              <a:defRPr/>
            </a:lvl4pPr>
            <a:lvl5pPr>
              <a:spcBef>
                <a:spcPts val="572"/>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29" name="Textplatzhalter 28"/>
          <p:cNvSpPr>
            <a:spLocks noGrp="1"/>
          </p:cNvSpPr>
          <p:nvPr>
            <p:ph type="body" sz="quarter" idx="14" hasCustomPrompt="1"/>
          </p:nvPr>
        </p:nvSpPr>
        <p:spPr>
          <a:xfrm>
            <a:off x="0" y="2021419"/>
            <a:ext cx="4091517" cy="3793067"/>
          </a:xfrm>
        </p:spPr>
        <p:txBody>
          <a:bodyPr lIns="378000" rIns="288000"/>
          <a:lstStyle>
            <a:lvl1pPr>
              <a:lnSpc>
                <a:spcPct val="95000"/>
              </a:lnSpc>
              <a:spcBef>
                <a:spcPts val="0"/>
              </a:spcBef>
              <a:defRPr b="1">
                <a:solidFill>
                  <a:schemeClr val="tx2"/>
                </a:solidFill>
                <a:latin typeface="Sparkasse Rg" panose="020B0504050602020204" pitchFamily="34" charset="0"/>
                <a:cs typeface="Sparkasse Rg" panose="020B0504050602020204" pitchFamily="34" charset="0"/>
              </a:defRPr>
            </a:lvl1pPr>
            <a:lvl2pPr>
              <a:lnSpc>
                <a:spcPct val="95000"/>
              </a:lnSpc>
              <a:spcBef>
                <a:spcPts val="0"/>
              </a:spcBef>
              <a:defRPr>
                <a:solidFill>
                  <a:srgbClr val="FFFFFF"/>
                </a:solidFill>
                <a:latin typeface="Sparkasse Head"/>
                <a:cs typeface="Sparkasse Head"/>
              </a:defRPr>
            </a:lvl2pPr>
            <a:lvl3pPr>
              <a:lnSpc>
                <a:spcPct val="95000"/>
              </a:lnSpc>
              <a:spcBef>
                <a:spcPts val="0"/>
              </a:spcBef>
              <a:defRPr>
                <a:solidFill>
                  <a:srgbClr val="FFFFFF"/>
                </a:solidFill>
                <a:latin typeface="Sparkasse Head"/>
                <a:cs typeface="Sparkasse Head"/>
              </a:defRPr>
            </a:lvl3pPr>
            <a:lvl4pPr>
              <a:lnSpc>
                <a:spcPct val="95000"/>
              </a:lnSpc>
              <a:spcBef>
                <a:spcPts val="0"/>
              </a:spcBef>
              <a:defRPr>
                <a:solidFill>
                  <a:srgbClr val="FFFFFF"/>
                </a:solidFill>
                <a:latin typeface="Sparkasse Head"/>
                <a:cs typeface="Sparkasse Head"/>
              </a:defRPr>
            </a:lvl4pPr>
            <a:lvl5pPr>
              <a:lnSpc>
                <a:spcPct val="95000"/>
              </a:lnSpc>
              <a:spcBef>
                <a:spcPts val="0"/>
              </a:spcBef>
              <a:defRPr>
                <a:solidFill>
                  <a:srgbClr val="FFFFFF"/>
                </a:solidFill>
                <a:latin typeface="Sparkasse Head"/>
                <a:cs typeface="Sparkasse Head"/>
              </a:defRPr>
            </a:lvl5pPr>
          </a:lstStyle>
          <a:p>
            <a:pPr lvl="0"/>
            <a:r>
              <a:rPr lang="de-DE" dirty="0"/>
              <a:t>Textmasterformat bearbeiten</a:t>
            </a:r>
          </a:p>
        </p:txBody>
      </p:sp>
      <p:sp>
        <p:nvSpPr>
          <p:cNvPr id="19" name="Foliennummernplatzhalter 4"/>
          <p:cNvSpPr>
            <a:spLocks noGrp="1"/>
          </p:cNvSpPr>
          <p:nvPr>
            <p:ph type="sldNum" sz="quarter" idx="12"/>
          </p:nvPr>
        </p:nvSpPr>
        <p:spPr>
          <a:xfrm>
            <a:off x="11150635" y="6567171"/>
            <a:ext cx="562768" cy="143999"/>
          </a:xfrm>
        </p:spPr>
        <p:txBody>
          <a:bodyPr/>
          <a:lstStyle/>
          <a:p>
            <a:fld id="{84FDC53A-3975-DE4E-9A2C-B3DD4C55E4D4}" type="slidenum">
              <a:rPr lang="de-DE" smtClean="0"/>
              <a:pPr/>
              <a:t>‹Nr.›</a:t>
            </a:fld>
            <a:endParaRPr lang="de-DE"/>
          </a:p>
        </p:txBody>
      </p:sp>
    </p:spTree>
    <p:extLst>
      <p:ext uri="{BB962C8B-B14F-4D97-AF65-F5344CB8AC3E}">
        <p14:creationId xmlns:p14="http://schemas.microsoft.com/office/powerpoint/2010/main" val="209703316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2">
    <p:spTree>
      <p:nvGrpSpPr>
        <p:cNvPr id="1" name=""/>
        <p:cNvGrpSpPr/>
        <p:nvPr/>
      </p:nvGrpSpPr>
      <p:grpSpPr>
        <a:xfrm>
          <a:off x="0" y="0"/>
          <a:ext cx="0" cy="0"/>
          <a:chOff x="0" y="0"/>
          <a:chExt cx="0" cy="0"/>
        </a:xfrm>
      </p:grpSpPr>
      <p:sp>
        <p:nvSpPr>
          <p:cNvPr id="14" name="Rechteck 13"/>
          <p:cNvSpPr/>
          <p:nvPr userDrawn="1"/>
        </p:nvSpPr>
        <p:spPr>
          <a:xfrm>
            <a:off x="8708163" y="0"/>
            <a:ext cx="348383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userDrawn="1"/>
        </p:nvSpPr>
        <p:spPr>
          <a:xfrm>
            <a:off x="9286052" y="2387298"/>
            <a:ext cx="2391096" cy="2400657"/>
          </a:xfrm>
          <a:prstGeom prst="rect">
            <a:avLst/>
          </a:prstGeom>
          <a:noFill/>
        </p:spPr>
        <p:txBody>
          <a:bodyPr wrap="square" rtlCol="0">
            <a:spAutoFit/>
          </a:bodyPr>
          <a:lstStyle/>
          <a:p>
            <a:r>
              <a:rPr lang="de-DE" sz="15000" dirty="0">
                <a:solidFill>
                  <a:schemeClr val="bg1"/>
                </a:solidFill>
                <a:latin typeface="Sparkasse Symbol" panose="05000000000000000000" pitchFamily="2" charset="2"/>
              </a:rPr>
              <a:t>S</a:t>
            </a:r>
          </a:p>
        </p:txBody>
      </p:sp>
      <p:sp>
        <p:nvSpPr>
          <p:cNvPr id="11" name="Textplatzhalter 10"/>
          <p:cNvSpPr>
            <a:spLocks noGrp="1"/>
          </p:cNvSpPr>
          <p:nvPr>
            <p:ph type="body" sz="quarter" idx="10" hasCustomPrompt="1"/>
          </p:nvPr>
        </p:nvSpPr>
        <p:spPr>
          <a:xfrm>
            <a:off x="515938" y="560555"/>
            <a:ext cx="8192225" cy="1208424"/>
          </a:xfrm>
        </p:spPr>
        <p:txBody>
          <a:bodyPr>
            <a:noAutofit/>
          </a:bodyPr>
          <a:lstStyle>
            <a:lvl1pPr marL="0" indent="0">
              <a:buNone/>
              <a:defRPr sz="4400" baseline="0">
                <a:solidFill>
                  <a:srgbClr val="FF0000"/>
                </a:solidFill>
                <a:latin typeface="Sparkasse Head" panose="020B0804050602020204" pitchFamily="34" charset="0"/>
              </a:defRPr>
            </a:lvl1pPr>
          </a:lstStyle>
          <a:p>
            <a:pPr lvl="0"/>
            <a:r>
              <a:rPr lang="de-DE" dirty="0"/>
              <a:t>Präsentationstitel in max. 2 Zeilen durch Klicken bearbeiten</a:t>
            </a:r>
          </a:p>
        </p:txBody>
      </p:sp>
      <p:sp>
        <p:nvSpPr>
          <p:cNvPr id="12" name="Textplatzhalter 12"/>
          <p:cNvSpPr>
            <a:spLocks noGrp="1"/>
          </p:cNvSpPr>
          <p:nvPr>
            <p:ph type="body" sz="quarter" idx="11" hasCustomPrompt="1"/>
          </p:nvPr>
        </p:nvSpPr>
        <p:spPr>
          <a:xfrm>
            <a:off x="515938" y="3016664"/>
            <a:ext cx="8192225" cy="412335"/>
          </a:xfrm>
        </p:spPr>
        <p:txBody>
          <a:bodyPr>
            <a:normAutofit/>
          </a:bodyPr>
          <a:lstStyle>
            <a:lvl1pPr marL="0" indent="0">
              <a:buNone/>
              <a:defRPr sz="2400" baseline="0">
                <a:solidFill>
                  <a:srgbClr val="FF0000"/>
                </a:solidFill>
                <a:latin typeface="Sparkasse Rg" panose="020B0504050602020204" pitchFamily="34" charset="0"/>
              </a:defRPr>
            </a:lvl1pPr>
          </a:lstStyle>
          <a:p>
            <a:r>
              <a:rPr lang="de-DE" dirty="0"/>
              <a:t>Untertitel in maximal einer Zeile durch Klicken bearbeiten</a:t>
            </a:r>
          </a:p>
        </p:txBody>
      </p:sp>
      <p:sp>
        <p:nvSpPr>
          <p:cNvPr id="13" name="Textplatzhalter 12"/>
          <p:cNvSpPr>
            <a:spLocks noGrp="1"/>
          </p:cNvSpPr>
          <p:nvPr>
            <p:ph type="body" sz="quarter" idx="12" hasCustomPrompt="1"/>
          </p:nvPr>
        </p:nvSpPr>
        <p:spPr>
          <a:xfrm>
            <a:off x="515938" y="4676684"/>
            <a:ext cx="4030425" cy="715712"/>
          </a:xfrm>
        </p:spPr>
        <p:txBody>
          <a:bodyPr>
            <a:normAutofit/>
          </a:bodyPr>
          <a:lstStyle>
            <a:lvl1pPr marL="0" indent="0">
              <a:buNone/>
              <a:defRPr sz="1600" baseline="0">
                <a:solidFill>
                  <a:schemeClr val="tx1"/>
                </a:solidFill>
                <a:latin typeface="Sparkasse Rg" panose="020B0504050602020204" pitchFamily="34" charset="0"/>
              </a:defRPr>
            </a:lvl1pPr>
          </a:lstStyle>
          <a:p>
            <a:r>
              <a:rPr lang="de-DE" dirty="0"/>
              <a:t>Optionales Feld durch Klicken bearbeiten:</a:t>
            </a:r>
            <a:br>
              <a:rPr lang="de-DE" dirty="0"/>
            </a:br>
            <a:r>
              <a:rPr lang="de-DE" dirty="0"/>
              <a:t>Datum, Name des Redners, etc.</a:t>
            </a:r>
          </a:p>
        </p:txBody>
      </p:sp>
    </p:spTree>
    <p:extLst>
      <p:ext uri="{BB962C8B-B14F-4D97-AF65-F5344CB8AC3E}">
        <p14:creationId xmlns:p14="http://schemas.microsoft.com/office/powerpoint/2010/main" val="20675860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guide id="4" pos="7355">
          <p15:clr>
            <a:srgbClr val="FBAE40"/>
          </p15:clr>
        </p15:guide>
        <p15:guide id="5" orient="horz" pos="3974">
          <p15:clr>
            <a:srgbClr val="FBAE40"/>
          </p15:clr>
        </p15:guide>
        <p15:guide id="6" orient="horz" pos="34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unchline weiß">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solidFill>
                  <a:schemeClr val="accent2"/>
                </a:solidFill>
              </a:defRPr>
            </a:lvl1pPr>
          </a:lstStyle>
          <a:p>
            <a:r>
              <a:rPr lang="de-DE"/>
              <a:t>TT.MM.JJJJ</a:t>
            </a:r>
            <a:endParaRPr lang="de-DE" dirty="0"/>
          </a:p>
        </p:txBody>
      </p:sp>
      <p:sp>
        <p:nvSpPr>
          <p:cNvPr id="5" name="Fußzeilenplatzhalter 4"/>
          <p:cNvSpPr>
            <a:spLocks noGrp="1"/>
          </p:cNvSpPr>
          <p:nvPr>
            <p:ph type="ftr" sz="quarter" idx="11"/>
          </p:nvPr>
        </p:nvSpPr>
        <p:spPr/>
        <p:txBody>
          <a:bodyPr/>
          <a:lstStyle>
            <a:lvl1pPr>
              <a:defRPr>
                <a:solidFill>
                  <a:schemeClr val="accent2"/>
                </a:solidFill>
              </a:defRPr>
            </a:lvl1pPr>
          </a:lstStyle>
          <a:p>
            <a:r>
              <a:rPr lang="de-DE"/>
              <a:t>Patrick Vollrath - DSGV</a:t>
            </a:r>
            <a:endParaRPr lang="de-DE" dirty="0"/>
          </a:p>
        </p:txBody>
      </p:sp>
      <p:sp>
        <p:nvSpPr>
          <p:cNvPr id="6" name="Foliennummernplatzhalter 5"/>
          <p:cNvSpPr>
            <a:spLocks noGrp="1"/>
          </p:cNvSpPr>
          <p:nvPr>
            <p:ph type="sldNum" sz="quarter" idx="12"/>
          </p:nvPr>
        </p:nvSpPr>
        <p:spPr/>
        <p:txBody>
          <a:bodyPr/>
          <a:lstStyle>
            <a:lvl1pPr>
              <a:defRPr>
                <a:solidFill>
                  <a:schemeClr val="accent2"/>
                </a:solidFill>
              </a:defRPr>
            </a:lvl1pPr>
          </a:lstStyle>
          <a:p>
            <a:fld id="{9D7D3CBE-C5B6-4E39-B7F9-DE3180FA4E55}" type="slidenum">
              <a:rPr lang="de-DE" smtClean="0"/>
              <a:pPr/>
              <a:t>‹Nr.›</a:t>
            </a:fld>
            <a:endParaRPr lang="de-DE" dirty="0"/>
          </a:p>
        </p:txBody>
      </p:sp>
      <p:sp>
        <p:nvSpPr>
          <p:cNvPr id="12" name="Inhaltsplatzhalter 7"/>
          <p:cNvSpPr>
            <a:spLocks noGrp="1"/>
          </p:cNvSpPr>
          <p:nvPr>
            <p:ph sz="quarter" idx="13" hasCustomPrompt="1"/>
          </p:nvPr>
        </p:nvSpPr>
        <p:spPr>
          <a:xfrm>
            <a:off x="470400" y="1430400"/>
            <a:ext cx="11247467" cy="4636800"/>
          </a:xfrm>
        </p:spPr>
        <p:txBody>
          <a:bodyPr anchor="t" anchorCtr="0"/>
          <a:lstStyle>
            <a:lvl1pPr>
              <a:defRPr sz="5333" b="0" baseline="0">
                <a:solidFill>
                  <a:schemeClr val="tx2"/>
                </a:solidFill>
                <a:latin typeface="+mj-lt"/>
              </a:defRPr>
            </a:lvl1pPr>
            <a:lvl2pPr marL="478355" indent="-478355">
              <a:buClrTx/>
              <a:defRPr sz="5333" b="0">
                <a:solidFill>
                  <a:schemeClr val="tx2"/>
                </a:solidFill>
                <a:latin typeface="+mj-lt"/>
              </a:defRPr>
            </a:lvl2pPr>
            <a:lvl3pPr marL="956709" indent="-478355">
              <a:buClrTx/>
              <a:defRPr sz="5333" b="0">
                <a:solidFill>
                  <a:schemeClr val="tx2"/>
                </a:solidFill>
                <a:latin typeface="+mj-lt"/>
              </a:defRPr>
            </a:lvl3pPr>
            <a:lvl4pPr marL="1432948" indent="-476239">
              <a:buClrTx/>
              <a:defRPr sz="5333" b="0">
                <a:solidFill>
                  <a:schemeClr val="tx2"/>
                </a:solidFill>
                <a:latin typeface="+mj-lt"/>
              </a:defRPr>
            </a:lvl4pPr>
            <a:lvl5pPr marL="1911303" indent="-478355">
              <a:buClrTx/>
              <a:defRPr sz="5333" b="0">
                <a:solidFill>
                  <a:schemeClr val="tx2"/>
                </a:solidFill>
                <a:latin typeface="+mj-lt"/>
              </a:defRPr>
            </a:lvl5pPr>
          </a:lstStyle>
          <a:p>
            <a:pPr lvl="0"/>
            <a:r>
              <a:rPr lang="de-DE" dirty="0"/>
              <a:t>Bitte Text eingeben</a:t>
            </a:r>
            <a:br>
              <a:rPr lang="de-DE" dirty="0"/>
            </a:br>
            <a:r>
              <a:rPr lang="de-DE" dirty="0"/>
              <a:t>Automatische Aufzählung ab 2. Ebene</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6" name="Gruppieren 15"/>
          <p:cNvGrpSpPr/>
          <p:nvPr userDrawn="1"/>
        </p:nvGrpSpPr>
        <p:grpSpPr>
          <a:xfrm>
            <a:off x="493762" y="6315801"/>
            <a:ext cx="3465903" cy="480219"/>
            <a:chOff x="370321" y="4736848"/>
            <a:chExt cx="2599427" cy="360164"/>
          </a:xfrm>
        </p:grpSpPr>
        <p:sp>
          <p:nvSpPr>
            <p:cNvPr id="17" name="Text Box 26"/>
            <p:cNvSpPr txBox="1">
              <a:spLocks noChangeArrowheads="1"/>
            </p:cNvSpPr>
            <p:nvPr userDrawn="1"/>
          </p:nvSpPr>
          <p:spPr bwMode="auto">
            <a:xfrm>
              <a:off x="465392" y="4750763"/>
              <a:ext cx="250435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5683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de-DE" altLang="de-DE" sz="1200" b="0" i="0" u="none" strike="noStrike" kern="0" cap="none" spc="0" normalizeH="0" baseline="0" noProof="0" dirty="0">
                  <a:ln>
                    <a:noFill/>
                  </a:ln>
                  <a:solidFill>
                    <a:schemeClr val="tx2"/>
                  </a:solidFill>
                  <a:effectLst/>
                  <a:uLnTx/>
                  <a:uFillTx/>
                  <a:latin typeface="Sparkasse Rg"/>
                  <a:cs typeface="Sparkasse Rg"/>
                </a:rPr>
                <a:t>Finanzgruppe</a:t>
              </a:r>
            </a:p>
            <a:p>
              <a:pPr marL="0" marR="0" lvl="0" indent="0" defTabSz="1219170" eaLnBrk="1" fontAlgn="auto" latinLnBrk="0" hangingPunct="1">
                <a:lnSpc>
                  <a:spcPct val="100000"/>
                </a:lnSpc>
                <a:spcBef>
                  <a:spcPts val="0"/>
                </a:spcBef>
                <a:spcAft>
                  <a:spcPts val="0"/>
                </a:spcAft>
                <a:buClrTx/>
                <a:buSzTx/>
                <a:buFontTx/>
                <a:buNone/>
                <a:tabLst/>
                <a:defRPr/>
              </a:pPr>
              <a:r>
                <a:rPr kumimoji="0" lang="de-DE" altLang="de-DE" sz="1200" b="0" i="0" u="none" strike="noStrike" kern="0" cap="none" spc="0" normalizeH="0" baseline="0" noProof="0" dirty="0">
                  <a:ln>
                    <a:noFill/>
                  </a:ln>
                  <a:solidFill>
                    <a:schemeClr val="accent2"/>
                  </a:solidFill>
                  <a:effectLst/>
                  <a:uLnTx/>
                  <a:uFillTx/>
                  <a:latin typeface="Sparkasse Rg"/>
                  <a:cs typeface="Sparkasse Rg"/>
                </a:rPr>
                <a:t>Deutscher Sparkassen- und Giroverband</a:t>
              </a:r>
            </a:p>
          </p:txBody>
        </p:sp>
        <p:sp>
          <p:nvSpPr>
            <p:cNvPr id="18" name="Freeform 27"/>
            <p:cNvSpPr>
              <a:spLocks noChangeAspect="1" noEditPoints="1"/>
            </p:cNvSpPr>
            <p:nvPr userDrawn="1"/>
          </p:nvSpPr>
          <p:spPr bwMode="auto">
            <a:xfrm>
              <a:off x="370321" y="4736848"/>
              <a:ext cx="129159" cy="168021"/>
            </a:xfrm>
            <a:custGeom>
              <a:avLst/>
              <a:gdLst>
                <a:gd name="T0" fmla="*/ 4267 w 12705"/>
                <a:gd name="T1" fmla="*/ 1682 h 16464"/>
                <a:gd name="T2" fmla="*/ 4412 w 12705"/>
                <a:gd name="T3" fmla="*/ 1238 h 16464"/>
                <a:gd name="T4" fmla="*/ 4646 w 12705"/>
                <a:gd name="T5" fmla="*/ 844 h 16464"/>
                <a:gd name="T6" fmla="*/ 4957 w 12705"/>
                <a:gd name="T7" fmla="*/ 513 h 16464"/>
                <a:gd name="T8" fmla="*/ 5334 w 12705"/>
                <a:gd name="T9" fmla="*/ 255 h 16464"/>
                <a:gd name="T10" fmla="*/ 5768 w 12705"/>
                <a:gd name="T11" fmla="*/ 78 h 16464"/>
                <a:gd name="T12" fmla="*/ 6238 w 12705"/>
                <a:gd name="T13" fmla="*/ 3 h 16464"/>
                <a:gd name="T14" fmla="*/ 6720 w 12705"/>
                <a:gd name="T15" fmla="*/ 32 h 16464"/>
                <a:gd name="T16" fmla="*/ 7171 w 12705"/>
                <a:gd name="T17" fmla="*/ 166 h 16464"/>
                <a:gd name="T18" fmla="*/ 7571 w 12705"/>
                <a:gd name="T19" fmla="*/ 389 h 16464"/>
                <a:gd name="T20" fmla="*/ 7909 w 12705"/>
                <a:gd name="T21" fmla="*/ 688 h 16464"/>
                <a:gd name="T22" fmla="*/ 8176 w 12705"/>
                <a:gd name="T23" fmla="*/ 1056 h 16464"/>
                <a:gd name="T24" fmla="*/ 8364 w 12705"/>
                <a:gd name="T25" fmla="*/ 1481 h 16464"/>
                <a:gd name="T26" fmla="*/ 8451 w 12705"/>
                <a:gd name="T27" fmla="*/ 1944 h 16464"/>
                <a:gd name="T28" fmla="*/ 8434 w 12705"/>
                <a:gd name="T29" fmla="*/ 2426 h 16464"/>
                <a:gd name="T30" fmla="*/ 8311 w 12705"/>
                <a:gd name="T31" fmla="*/ 2880 h 16464"/>
                <a:gd name="T32" fmla="*/ 8096 w 12705"/>
                <a:gd name="T33" fmla="*/ 3287 h 16464"/>
                <a:gd name="T34" fmla="*/ 7804 w 12705"/>
                <a:gd name="T35" fmla="*/ 3631 h 16464"/>
                <a:gd name="T36" fmla="*/ 7444 w 12705"/>
                <a:gd name="T37" fmla="*/ 3906 h 16464"/>
                <a:gd name="T38" fmla="*/ 7023 w 12705"/>
                <a:gd name="T39" fmla="*/ 4104 h 16464"/>
                <a:gd name="T40" fmla="*/ 6562 w 12705"/>
                <a:gd name="T41" fmla="*/ 4202 h 16464"/>
                <a:gd name="T42" fmla="*/ 6078 w 12705"/>
                <a:gd name="T43" fmla="*/ 4197 h 16464"/>
                <a:gd name="T44" fmla="*/ 5619 w 12705"/>
                <a:gd name="T45" fmla="*/ 4086 h 16464"/>
                <a:gd name="T46" fmla="*/ 5201 w 12705"/>
                <a:gd name="T47" fmla="*/ 3879 h 16464"/>
                <a:gd name="T48" fmla="*/ 4845 w 12705"/>
                <a:gd name="T49" fmla="*/ 3596 h 16464"/>
                <a:gd name="T50" fmla="*/ 4560 w 12705"/>
                <a:gd name="T51" fmla="*/ 3244 h 16464"/>
                <a:gd name="T52" fmla="*/ 4353 w 12705"/>
                <a:gd name="T53" fmla="*/ 2831 h 16464"/>
                <a:gd name="T54" fmla="*/ 4241 w 12705"/>
                <a:gd name="T55" fmla="*/ 2374 h 16464"/>
                <a:gd name="T56" fmla="*/ 1948 w 12705"/>
                <a:gd name="T57" fmla="*/ 16459 h 16464"/>
                <a:gd name="T58" fmla="*/ 1483 w 12705"/>
                <a:gd name="T59" fmla="*/ 16371 h 16464"/>
                <a:gd name="T60" fmla="*/ 1056 w 12705"/>
                <a:gd name="T61" fmla="*/ 16184 h 16464"/>
                <a:gd name="T62" fmla="*/ 690 w 12705"/>
                <a:gd name="T63" fmla="*/ 15919 h 16464"/>
                <a:gd name="T64" fmla="*/ 390 w 12705"/>
                <a:gd name="T65" fmla="*/ 15580 h 16464"/>
                <a:gd name="T66" fmla="*/ 166 w 12705"/>
                <a:gd name="T67" fmla="*/ 15179 h 16464"/>
                <a:gd name="T68" fmla="*/ 31 w 12705"/>
                <a:gd name="T69" fmla="*/ 14730 h 16464"/>
                <a:gd name="T70" fmla="*/ 9729 w 12705"/>
                <a:gd name="T71" fmla="*/ 13516 h 16464"/>
                <a:gd name="T72" fmla="*/ 23 w 12705"/>
                <a:gd name="T73" fmla="*/ 7277 h 16464"/>
                <a:gd name="T74" fmla="*/ 145 w 12705"/>
                <a:gd name="T75" fmla="*/ 6825 h 16464"/>
                <a:gd name="T76" fmla="*/ 361 w 12705"/>
                <a:gd name="T77" fmla="*/ 6418 h 16464"/>
                <a:gd name="T78" fmla="*/ 653 w 12705"/>
                <a:gd name="T79" fmla="*/ 6072 h 16464"/>
                <a:gd name="T80" fmla="*/ 1013 w 12705"/>
                <a:gd name="T81" fmla="*/ 5798 h 16464"/>
                <a:gd name="T82" fmla="*/ 1433 w 12705"/>
                <a:gd name="T83" fmla="*/ 5602 h 16464"/>
                <a:gd name="T84" fmla="*/ 1894 w 12705"/>
                <a:gd name="T85" fmla="*/ 5503 h 16464"/>
                <a:gd name="T86" fmla="*/ 10806 w 12705"/>
                <a:gd name="T87" fmla="*/ 5503 h 16464"/>
                <a:gd name="T88" fmla="*/ 11268 w 12705"/>
                <a:gd name="T89" fmla="*/ 5602 h 16464"/>
                <a:gd name="T90" fmla="*/ 11690 w 12705"/>
                <a:gd name="T91" fmla="*/ 5798 h 16464"/>
                <a:gd name="T92" fmla="*/ 12051 w 12705"/>
                <a:gd name="T93" fmla="*/ 6072 h 16464"/>
                <a:gd name="T94" fmla="*/ 12343 w 12705"/>
                <a:gd name="T95" fmla="*/ 6418 h 16464"/>
                <a:gd name="T96" fmla="*/ 12560 w 12705"/>
                <a:gd name="T97" fmla="*/ 6825 h 16464"/>
                <a:gd name="T98" fmla="*/ 12681 w 12705"/>
                <a:gd name="T99" fmla="*/ 7277 h 16464"/>
                <a:gd name="T100" fmla="*/ 2954 w 12705"/>
                <a:gd name="T101" fmla="*/ 9703 h 16464"/>
                <a:gd name="T102" fmla="*/ 12673 w 12705"/>
                <a:gd name="T103" fmla="*/ 14730 h 16464"/>
                <a:gd name="T104" fmla="*/ 12539 w 12705"/>
                <a:gd name="T105" fmla="*/ 15179 h 16464"/>
                <a:gd name="T106" fmla="*/ 12314 w 12705"/>
                <a:gd name="T107" fmla="*/ 15580 h 16464"/>
                <a:gd name="T108" fmla="*/ 12014 w 12705"/>
                <a:gd name="T109" fmla="*/ 15919 h 16464"/>
                <a:gd name="T110" fmla="*/ 11646 w 12705"/>
                <a:gd name="T111" fmla="*/ 16184 h 16464"/>
                <a:gd name="T112" fmla="*/ 11218 w 12705"/>
                <a:gd name="T113" fmla="*/ 16371 h 16464"/>
                <a:gd name="T114" fmla="*/ 10752 w 12705"/>
                <a:gd name="T115" fmla="*/ 16459 h 16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05" h="16464">
                  <a:moveTo>
                    <a:pt x="4226" y="2105"/>
                  </a:moveTo>
                  <a:lnTo>
                    <a:pt x="4226" y="2052"/>
                  </a:lnTo>
                  <a:lnTo>
                    <a:pt x="4228" y="1997"/>
                  </a:lnTo>
                  <a:lnTo>
                    <a:pt x="4231" y="1944"/>
                  </a:lnTo>
                  <a:lnTo>
                    <a:pt x="4236" y="1890"/>
                  </a:lnTo>
                  <a:lnTo>
                    <a:pt x="4241" y="1838"/>
                  </a:lnTo>
                  <a:lnTo>
                    <a:pt x="4248" y="1786"/>
                  </a:lnTo>
                  <a:lnTo>
                    <a:pt x="4258" y="1734"/>
                  </a:lnTo>
                  <a:lnTo>
                    <a:pt x="4267" y="1682"/>
                  </a:lnTo>
                  <a:lnTo>
                    <a:pt x="4278" y="1631"/>
                  </a:lnTo>
                  <a:lnTo>
                    <a:pt x="4291" y="1581"/>
                  </a:lnTo>
                  <a:lnTo>
                    <a:pt x="4304" y="1531"/>
                  </a:lnTo>
                  <a:lnTo>
                    <a:pt x="4320" y="1481"/>
                  </a:lnTo>
                  <a:lnTo>
                    <a:pt x="4335" y="1431"/>
                  </a:lnTo>
                  <a:lnTo>
                    <a:pt x="4353" y="1382"/>
                  </a:lnTo>
                  <a:lnTo>
                    <a:pt x="4371" y="1334"/>
                  </a:lnTo>
                  <a:lnTo>
                    <a:pt x="4392" y="1285"/>
                  </a:lnTo>
                  <a:lnTo>
                    <a:pt x="4412" y="1238"/>
                  </a:lnTo>
                  <a:lnTo>
                    <a:pt x="4435" y="1191"/>
                  </a:lnTo>
                  <a:lnTo>
                    <a:pt x="4458" y="1145"/>
                  </a:lnTo>
                  <a:lnTo>
                    <a:pt x="4482" y="1100"/>
                  </a:lnTo>
                  <a:lnTo>
                    <a:pt x="4507" y="1056"/>
                  </a:lnTo>
                  <a:lnTo>
                    <a:pt x="4533" y="1012"/>
                  </a:lnTo>
                  <a:lnTo>
                    <a:pt x="4560" y="968"/>
                  </a:lnTo>
                  <a:lnTo>
                    <a:pt x="4588" y="926"/>
                  </a:lnTo>
                  <a:lnTo>
                    <a:pt x="4617" y="885"/>
                  </a:lnTo>
                  <a:lnTo>
                    <a:pt x="4646" y="844"/>
                  </a:lnTo>
                  <a:lnTo>
                    <a:pt x="4677" y="805"/>
                  </a:lnTo>
                  <a:lnTo>
                    <a:pt x="4709" y="765"/>
                  </a:lnTo>
                  <a:lnTo>
                    <a:pt x="4741" y="726"/>
                  </a:lnTo>
                  <a:lnTo>
                    <a:pt x="4775" y="688"/>
                  </a:lnTo>
                  <a:lnTo>
                    <a:pt x="4809" y="651"/>
                  </a:lnTo>
                  <a:lnTo>
                    <a:pt x="4845" y="615"/>
                  </a:lnTo>
                  <a:lnTo>
                    <a:pt x="4882" y="580"/>
                  </a:lnTo>
                  <a:lnTo>
                    <a:pt x="4919" y="546"/>
                  </a:lnTo>
                  <a:lnTo>
                    <a:pt x="4957" y="513"/>
                  </a:lnTo>
                  <a:lnTo>
                    <a:pt x="4996" y="481"/>
                  </a:lnTo>
                  <a:lnTo>
                    <a:pt x="5035" y="450"/>
                  </a:lnTo>
                  <a:lnTo>
                    <a:pt x="5076" y="419"/>
                  </a:lnTo>
                  <a:lnTo>
                    <a:pt x="5117" y="389"/>
                  </a:lnTo>
                  <a:lnTo>
                    <a:pt x="5159" y="360"/>
                  </a:lnTo>
                  <a:lnTo>
                    <a:pt x="5201" y="333"/>
                  </a:lnTo>
                  <a:lnTo>
                    <a:pt x="5245" y="307"/>
                  </a:lnTo>
                  <a:lnTo>
                    <a:pt x="5289" y="281"/>
                  </a:lnTo>
                  <a:lnTo>
                    <a:pt x="5334" y="255"/>
                  </a:lnTo>
                  <a:lnTo>
                    <a:pt x="5380" y="232"/>
                  </a:lnTo>
                  <a:lnTo>
                    <a:pt x="5426" y="209"/>
                  </a:lnTo>
                  <a:lnTo>
                    <a:pt x="5473" y="186"/>
                  </a:lnTo>
                  <a:lnTo>
                    <a:pt x="5522" y="166"/>
                  </a:lnTo>
                  <a:lnTo>
                    <a:pt x="5570" y="145"/>
                  </a:lnTo>
                  <a:lnTo>
                    <a:pt x="5619" y="127"/>
                  </a:lnTo>
                  <a:lnTo>
                    <a:pt x="5668" y="109"/>
                  </a:lnTo>
                  <a:lnTo>
                    <a:pt x="5718" y="93"/>
                  </a:lnTo>
                  <a:lnTo>
                    <a:pt x="5768" y="78"/>
                  </a:lnTo>
                  <a:lnTo>
                    <a:pt x="5819" y="65"/>
                  </a:lnTo>
                  <a:lnTo>
                    <a:pt x="5869" y="52"/>
                  </a:lnTo>
                  <a:lnTo>
                    <a:pt x="5921" y="41"/>
                  </a:lnTo>
                  <a:lnTo>
                    <a:pt x="5973" y="32"/>
                  </a:lnTo>
                  <a:lnTo>
                    <a:pt x="6025" y="24"/>
                  </a:lnTo>
                  <a:lnTo>
                    <a:pt x="6078" y="16"/>
                  </a:lnTo>
                  <a:lnTo>
                    <a:pt x="6130" y="10"/>
                  </a:lnTo>
                  <a:lnTo>
                    <a:pt x="6184" y="6"/>
                  </a:lnTo>
                  <a:lnTo>
                    <a:pt x="6238" y="3"/>
                  </a:lnTo>
                  <a:lnTo>
                    <a:pt x="6291" y="1"/>
                  </a:lnTo>
                  <a:lnTo>
                    <a:pt x="6346" y="0"/>
                  </a:lnTo>
                  <a:lnTo>
                    <a:pt x="6400" y="1"/>
                  </a:lnTo>
                  <a:lnTo>
                    <a:pt x="6455" y="3"/>
                  </a:lnTo>
                  <a:lnTo>
                    <a:pt x="6509" y="6"/>
                  </a:lnTo>
                  <a:lnTo>
                    <a:pt x="6562" y="10"/>
                  </a:lnTo>
                  <a:lnTo>
                    <a:pt x="6615" y="16"/>
                  </a:lnTo>
                  <a:lnTo>
                    <a:pt x="6668" y="24"/>
                  </a:lnTo>
                  <a:lnTo>
                    <a:pt x="6720" y="32"/>
                  </a:lnTo>
                  <a:lnTo>
                    <a:pt x="6772" y="41"/>
                  </a:lnTo>
                  <a:lnTo>
                    <a:pt x="6823" y="52"/>
                  </a:lnTo>
                  <a:lnTo>
                    <a:pt x="6874" y="65"/>
                  </a:lnTo>
                  <a:lnTo>
                    <a:pt x="6924" y="78"/>
                  </a:lnTo>
                  <a:lnTo>
                    <a:pt x="6974" y="93"/>
                  </a:lnTo>
                  <a:lnTo>
                    <a:pt x="7023" y="109"/>
                  </a:lnTo>
                  <a:lnTo>
                    <a:pt x="7073" y="127"/>
                  </a:lnTo>
                  <a:lnTo>
                    <a:pt x="7122" y="145"/>
                  </a:lnTo>
                  <a:lnTo>
                    <a:pt x="7171" y="166"/>
                  </a:lnTo>
                  <a:lnTo>
                    <a:pt x="7218" y="186"/>
                  </a:lnTo>
                  <a:lnTo>
                    <a:pt x="7265" y="209"/>
                  </a:lnTo>
                  <a:lnTo>
                    <a:pt x="7311" y="232"/>
                  </a:lnTo>
                  <a:lnTo>
                    <a:pt x="7356" y="255"/>
                  </a:lnTo>
                  <a:lnTo>
                    <a:pt x="7401" y="281"/>
                  </a:lnTo>
                  <a:lnTo>
                    <a:pt x="7444" y="307"/>
                  </a:lnTo>
                  <a:lnTo>
                    <a:pt x="7487" y="333"/>
                  </a:lnTo>
                  <a:lnTo>
                    <a:pt x="7530" y="360"/>
                  </a:lnTo>
                  <a:lnTo>
                    <a:pt x="7571" y="389"/>
                  </a:lnTo>
                  <a:lnTo>
                    <a:pt x="7612" y="419"/>
                  </a:lnTo>
                  <a:lnTo>
                    <a:pt x="7651" y="450"/>
                  </a:lnTo>
                  <a:lnTo>
                    <a:pt x="7690" y="481"/>
                  </a:lnTo>
                  <a:lnTo>
                    <a:pt x="7730" y="513"/>
                  </a:lnTo>
                  <a:lnTo>
                    <a:pt x="7767" y="546"/>
                  </a:lnTo>
                  <a:lnTo>
                    <a:pt x="7804" y="580"/>
                  </a:lnTo>
                  <a:lnTo>
                    <a:pt x="7840" y="615"/>
                  </a:lnTo>
                  <a:lnTo>
                    <a:pt x="7875" y="651"/>
                  </a:lnTo>
                  <a:lnTo>
                    <a:pt x="7909" y="688"/>
                  </a:lnTo>
                  <a:lnTo>
                    <a:pt x="7943" y="726"/>
                  </a:lnTo>
                  <a:lnTo>
                    <a:pt x="7975" y="765"/>
                  </a:lnTo>
                  <a:lnTo>
                    <a:pt x="8007" y="805"/>
                  </a:lnTo>
                  <a:lnTo>
                    <a:pt x="8037" y="844"/>
                  </a:lnTo>
                  <a:lnTo>
                    <a:pt x="8067" y="885"/>
                  </a:lnTo>
                  <a:lnTo>
                    <a:pt x="8096" y="926"/>
                  </a:lnTo>
                  <a:lnTo>
                    <a:pt x="8124" y="968"/>
                  </a:lnTo>
                  <a:lnTo>
                    <a:pt x="8150" y="1012"/>
                  </a:lnTo>
                  <a:lnTo>
                    <a:pt x="8176" y="1056"/>
                  </a:lnTo>
                  <a:lnTo>
                    <a:pt x="8201" y="1100"/>
                  </a:lnTo>
                  <a:lnTo>
                    <a:pt x="8225" y="1145"/>
                  </a:lnTo>
                  <a:lnTo>
                    <a:pt x="8248" y="1191"/>
                  </a:lnTo>
                  <a:lnTo>
                    <a:pt x="8270" y="1238"/>
                  </a:lnTo>
                  <a:lnTo>
                    <a:pt x="8292" y="1285"/>
                  </a:lnTo>
                  <a:lnTo>
                    <a:pt x="8311" y="1334"/>
                  </a:lnTo>
                  <a:lnTo>
                    <a:pt x="8330" y="1382"/>
                  </a:lnTo>
                  <a:lnTo>
                    <a:pt x="8347" y="1431"/>
                  </a:lnTo>
                  <a:lnTo>
                    <a:pt x="8364" y="1481"/>
                  </a:lnTo>
                  <a:lnTo>
                    <a:pt x="8378" y="1531"/>
                  </a:lnTo>
                  <a:lnTo>
                    <a:pt x="8393" y="1581"/>
                  </a:lnTo>
                  <a:lnTo>
                    <a:pt x="8405" y="1631"/>
                  </a:lnTo>
                  <a:lnTo>
                    <a:pt x="8415" y="1682"/>
                  </a:lnTo>
                  <a:lnTo>
                    <a:pt x="8426" y="1734"/>
                  </a:lnTo>
                  <a:lnTo>
                    <a:pt x="8434" y="1786"/>
                  </a:lnTo>
                  <a:lnTo>
                    <a:pt x="8441" y="1838"/>
                  </a:lnTo>
                  <a:lnTo>
                    <a:pt x="8447" y="1890"/>
                  </a:lnTo>
                  <a:lnTo>
                    <a:pt x="8451" y="1944"/>
                  </a:lnTo>
                  <a:lnTo>
                    <a:pt x="8456" y="1997"/>
                  </a:lnTo>
                  <a:lnTo>
                    <a:pt x="8458" y="2052"/>
                  </a:lnTo>
                  <a:lnTo>
                    <a:pt x="8458" y="2105"/>
                  </a:lnTo>
                  <a:lnTo>
                    <a:pt x="8458" y="2160"/>
                  </a:lnTo>
                  <a:lnTo>
                    <a:pt x="8456" y="2214"/>
                  </a:lnTo>
                  <a:lnTo>
                    <a:pt x="8451" y="2268"/>
                  </a:lnTo>
                  <a:lnTo>
                    <a:pt x="8447" y="2321"/>
                  </a:lnTo>
                  <a:lnTo>
                    <a:pt x="8441" y="2374"/>
                  </a:lnTo>
                  <a:lnTo>
                    <a:pt x="8434" y="2426"/>
                  </a:lnTo>
                  <a:lnTo>
                    <a:pt x="8426" y="2478"/>
                  </a:lnTo>
                  <a:lnTo>
                    <a:pt x="8415" y="2530"/>
                  </a:lnTo>
                  <a:lnTo>
                    <a:pt x="8405" y="2581"/>
                  </a:lnTo>
                  <a:lnTo>
                    <a:pt x="8393" y="2632"/>
                  </a:lnTo>
                  <a:lnTo>
                    <a:pt x="8378" y="2683"/>
                  </a:lnTo>
                  <a:lnTo>
                    <a:pt x="8364" y="2732"/>
                  </a:lnTo>
                  <a:lnTo>
                    <a:pt x="8347" y="2782"/>
                  </a:lnTo>
                  <a:lnTo>
                    <a:pt x="8330" y="2831"/>
                  </a:lnTo>
                  <a:lnTo>
                    <a:pt x="8311" y="2880"/>
                  </a:lnTo>
                  <a:lnTo>
                    <a:pt x="8292" y="2929"/>
                  </a:lnTo>
                  <a:lnTo>
                    <a:pt x="8270" y="2976"/>
                  </a:lnTo>
                  <a:lnTo>
                    <a:pt x="8248" y="3022"/>
                  </a:lnTo>
                  <a:lnTo>
                    <a:pt x="8225" y="3068"/>
                  </a:lnTo>
                  <a:lnTo>
                    <a:pt x="8201" y="3114"/>
                  </a:lnTo>
                  <a:lnTo>
                    <a:pt x="8176" y="3158"/>
                  </a:lnTo>
                  <a:lnTo>
                    <a:pt x="8150" y="3201"/>
                  </a:lnTo>
                  <a:lnTo>
                    <a:pt x="8124" y="3244"/>
                  </a:lnTo>
                  <a:lnTo>
                    <a:pt x="8096" y="3287"/>
                  </a:lnTo>
                  <a:lnTo>
                    <a:pt x="8067" y="3328"/>
                  </a:lnTo>
                  <a:lnTo>
                    <a:pt x="8037" y="3369"/>
                  </a:lnTo>
                  <a:lnTo>
                    <a:pt x="8007" y="3409"/>
                  </a:lnTo>
                  <a:lnTo>
                    <a:pt x="7975" y="3448"/>
                  </a:lnTo>
                  <a:lnTo>
                    <a:pt x="7943" y="3486"/>
                  </a:lnTo>
                  <a:lnTo>
                    <a:pt x="7909" y="3523"/>
                  </a:lnTo>
                  <a:lnTo>
                    <a:pt x="7875" y="3560"/>
                  </a:lnTo>
                  <a:lnTo>
                    <a:pt x="7840" y="3596"/>
                  </a:lnTo>
                  <a:lnTo>
                    <a:pt x="7804" y="3631"/>
                  </a:lnTo>
                  <a:lnTo>
                    <a:pt x="7767" y="3666"/>
                  </a:lnTo>
                  <a:lnTo>
                    <a:pt x="7730" y="3699"/>
                  </a:lnTo>
                  <a:lnTo>
                    <a:pt x="7690" y="3732"/>
                  </a:lnTo>
                  <a:lnTo>
                    <a:pt x="7651" y="3763"/>
                  </a:lnTo>
                  <a:lnTo>
                    <a:pt x="7612" y="3794"/>
                  </a:lnTo>
                  <a:lnTo>
                    <a:pt x="7571" y="3824"/>
                  </a:lnTo>
                  <a:lnTo>
                    <a:pt x="7530" y="3852"/>
                  </a:lnTo>
                  <a:lnTo>
                    <a:pt x="7487" y="3879"/>
                  </a:lnTo>
                  <a:lnTo>
                    <a:pt x="7444" y="3906"/>
                  </a:lnTo>
                  <a:lnTo>
                    <a:pt x="7401" y="3933"/>
                  </a:lnTo>
                  <a:lnTo>
                    <a:pt x="7356" y="3958"/>
                  </a:lnTo>
                  <a:lnTo>
                    <a:pt x="7311" y="3981"/>
                  </a:lnTo>
                  <a:lnTo>
                    <a:pt x="7265" y="4004"/>
                  </a:lnTo>
                  <a:lnTo>
                    <a:pt x="7218" y="4026"/>
                  </a:lnTo>
                  <a:lnTo>
                    <a:pt x="7171" y="4047"/>
                  </a:lnTo>
                  <a:lnTo>
                    <a:pt x="7122" y="4068"/>
                  </a:lnTo>
                  <a:lnTo>
                    <a:pt x="7073" y="4086"/>
                  </a:lnTo>
                  <a:lnTo>
                    <a:pt x="7023" y="4104"/>
                  </a:lnTo>
                  <a:lnTo>
                    <a:pt x="6974" y="4119"/>
                  </a:lnTo>
                  <a:lnTo>
                    <a:pt x="6924" y="4135"/>
                  </a:lnTo>
                  <a:lnTo>
                    <a:pt x="6874" y="4148"/>
                  </a:lnTo>
                  <a:lnTo>
                    <a:pt x="6823" y="4160"/>
                  </a:lnTo>
                  <a:lnTo>
                    <a:pt x="6772" y="4172"/>
                  </a:lnTo>
                  <a:lnTo>
                    <a:pt x="6720" y="4181"/>
                  </a:lnTo>
                  <a:lnTo>
                    <a:pt x="6668" y="4190"/>
                  </a:lnTo>
                  <a:lnTo>
                    <a:pt x="6615" y="4197"/>
                  </a:lnTo>
                  <a:lnTo>
                    <a:pt x="6562" y="4202"/>
                  </a:lnTo>
                  <a:lnTo>
                    <a:pt x="6509" y="4208"/>
                  </a:lnTo>
                  <a:lnTo>
                    <a:pt x="6455" y="4211"/>
                  </a:lnTo>
                  <a:lnTo>
                    <a:pt x="6400" y="4213"/>
                  </a:lnTo>
                  <a:lnTo>
                    <a:pt x="6346" y="4213"/>
                  </a:lnTo>
                  <a:lnTo>
                    <a:pt x="6291" y="4213"/>
                  </a:lnTo>
                  <a:lnTo>
                    <a:pt x="6238" y="4211"/>
                  </a:lnTo>
                  <a:lnTo>
                    <a:pt x="6184" y="4208"/>
                  </a:lnTo>
                  <a:lnTo>
                    <a:pt x="6130" y="4202"/>
                  </a:lnTo>
                  <a:lnTo>
                    <a:pt x="6078" y="4197"/>
                  </a:lnTo>
                  <a:lnTo>
                    <a:pt x="6025" y="4190"/>
                  </a:lnTo>
                  <a:lnTo>
                    <a:pt x="5973" y="4181"/>
                  </a:lnTo>
                  <a:lnTo>
                    <a:pt x="5921" y="4172"/>
                  </a:lnTo>
                  <a:lnTo>
                    <a:pt x="5869" y="4160"/>
                  </a:lnTo>
                  <a:lnTo>
                    <a:pt x="5819" y="4148"/>
                  </a:lnTo>
                  <a:lnTo>
                    <a:pt x="5768" y="4135"/>
                  </a:lnTo>
                  <a:lnTo>
                    <a:pt x="5718" y="4119"/>
                  </a:lnTo>
                  <a:lnTo>
                    <a:pt x="5668" y="4104"/>
                  </a:lnTo>
                  <a:lnTo>
                    <a:pt x="5619" y="4086"/>
                  </a:lnTo>
                  <a:lnTo>
                    <a:pt x="5570" y="4068"/>
                  </a:lnTo>
                  <a:lnTo>
                    <a:pt x="5522" y="4047"/>
                  </a:lnTo>
                  <a:lnTo>
                    <a:pt x="5473" y="4026"/>
                  </a:lnTo>
                  <a:lnTo>
                    <a:pt x="5426" y="4004"/>
                  </a:lnTo>
                  <a:lnTo>
                    <a:pt x="5380" y="3981"/>
                  </a:lnTo>
                  <a:lnTo>
                    <a:pt x="5334" y="3958"/>
                  </a:lnTo>
                  <a:lnTo>
                    <a:pt x="5289" y="3933"/>
                  </a:lnTo>
                  <a:lnTo>
                    <a:pt x="5245" y="3906"/>
                  </a:lnTo>
                  <a:lnTo>
                    <a:pt x="5201" y="3879"/>
                  </a:lnTo>
                  <a:lnTo>
                    <a:pt x="5159" y="3852"/>
                  </a:lnTo>
                  <a:lnTo>
                    <a:pt x="5117" y="3824"/>
                  </a:lnTo>
                  <a:lnTo>
                    <a:pt x="5076" y="3794"/>
                  </a:lnTo>
                  <a:lnTo>
                    <a:pt x="5035" y="3763"/>
                  </a:lnTo>
                  <a:lnTo>
                    <a:pt x="4996" y="3732"/>
                  </a:lnTo>
                  <a:lnTo>
                    <a:pt x="4957" y="3699"/>
                  </a:lnTo>
                  <a:lnTo>
                    <a:pt x="4919" y="3666"/>
                  </a:lnTo>
                  <a:lnTo>
                    <a:pt x="4882" y="3631"/>
                  </a:lnTo>
                  <a:lnTo>
                    <a:pt x="4845" y="3596"/>
                  </a:lnTo>
                  <a:lnTo>
                    <a:pt x="4809" y="3560"/>
                  </a:lnTo>
                  <a:lnTo>
                    <a:pt x="4775" y="3523"/>
                  </a:lnTo>
                  <a:lnTo>
                    <a:pt x="4741" y="3486"/>
                  </a:lnTo>
                  <a:lnTo>
                    <a:pt x="4709" y="3448"/>
                  </a:lnTo>
                  <a:lnTo>
                    <a:pt x="4677" y="3409"/>
                  </a:lnTo>
                  <a:lnTo>
                    <a:pt x="4646" y="3369"/>
                  </a:lnTo>
                  <a:lnTo>
                    <a:pt x="4617" y="3328"/>
                  </a:lnTo>
                  <a:lnTo>
                    <a:pt x="4588" y="3287"/>
                  </a:lnTo>
                  <a:lnTo>
                    <a:pt x="4560" y="3244"/>
                  </a:lnTo>
                  <a:lnTo>
                    <a:pt x="4533" y="3201"/>
                  </a:lnTo>
                  <a:lnTo>
                    <a:pt x="4507" y="3158"/>
                  </a:lnTo>
                  <a:lnTo>
                    <a:pt x="4482" y="3114"/>
                  </a:lnTo>
                  <a:lnTo>
                    <a:pt x="4458" y="3068"/>
                  </a:lnTo>
                  <a:lnTo>
                    <a:pt x="4435" y="3022"/>
                  </a:lnTo>
                  <a:lnTo>
                    <a:pt x="4412" y="2976"/>
                  </a:lnTo>
                  <a:lnTo>
                    <a:pt x="4392" y="2929"/>
                  </a:lnTo>
                  <a:lnTo>
                    <a:pt x="4371" y="2880"/>
                  </a:lnTo>
                  <a:lnTo>
                    <a:pt x="4353" y="2831"/>
                  </a:lnTo>
                  <a:lnTo>
                    <a:pt x="4335" y="2782"/>
                  </a:lnTo>
                  <a:lnTo>
                    <a:pt x="4320" y="2732"/>
                  </a:lnTo>
                  <a:lnTo>
                    <a:pt x="4304" y="2683"/>
                  </a:lnTo>
                  <a:lnTo>
                    <a:pt x="4291" y="2632"/>
                  </a:lnTo>
                  <a:lnTo>
                    <a:pt x="4278" y="2581"/>
                  </a:lnTo>
                  <a:lnTo>
                    <a:pt x="4267" y="2530"/>
                  </a:lnTo>
                  <a:lnTo>
                    <a:pt x="4258" y="2478"/>
                  </a:lnTo>
                  <a:lnTo>
                    <a:pt x="4248" y="2426"/>
                  </a:lnTo>
                  <a:lnTo>
                    <a:pt x="4241" y="2374"/>
                  </a:lnTo>
                  <a:lnTo>
                    <a:pt x="4236" y="2321"/>
                  </a:lnTo>
                  <a:lnTo>
                    <a:pt x="4231" y="2268"/>
                  </a:lnTo>
                  <a:lnTo>
                    <a:pt x="4228" y="2214"/>
                  </a:lnTo>
                  <a:lnTo>
                    <a:pt x="4226" y="2160"/>
                  </a:lnTo>
                  <a:lnTo>
                    <a:pt x="4226" y="2105"/>
                  </a:lnTo>
                  <a:close/>
                  <a:moveTo>
                    <a:pt x="2110" y="16464"/>
                  </a:moveTo>
                  <a:lnTo>
                    <a:pt x="2055" y="16463"/>
                  </a:lnTo>
                  <a:lnTo>
                    <a:pt x="2001" y="16462"/>
                  </a:lnTo>
                  <a:lnTo>
                    <a:pt x="1948" y="16459"/>
                  </a:lnTo>
                  <a:lnTo>
                    <a:pt x="1894" y="16454"/>
                  </a:lnTo>
                  <a:lnTo>
                    <a:pt x="1842" y="16449"/>
                  </a:lnTo>
                  <a:lnTo>
                    <a:pt x="1789" y="16441"/>
                  </a:lnTo>
                  <a:lnTo>
                    <a:pt x="1736" y="16433"/>
                  </a:lnTo>
                  <a:lnTo>
                    <a:pt x="1686" y="16423"/>
                  </a:lnTo>
                  <a:lnTo>
                    <a:pt x="1634" y="16413"/>
                  </a:lnTo>
                  <a:lnTo>
                    <a:pt x="1584" y="16400"/>
                  </a:lnTo>
                  <a:lnTo>
                    <a:pt x="1533" y="16387"/>
                  </a:lnTo>
                  <a:lnTo>
                    <a:pt x="1483" y="16371"/>
                  </a:lnTo>
                  <a:lnTo>
                    <a:pt x="1433" y="16355"/>
                  </a:lnTo>
                  <a:lnTo>
                    <a:pt x="1384" y="16337"/>
                  </a:lnTo>
                  <a:lnTo>
                    <a:pt x="1335" y="16319"/>
                  </a:lnTo>
                  <a:lnTo>
                    <a:pt x="1287" y="16298"/>
                  </a:lnTo>
                  <a:lnTo>
                    <a:pt x="1239" y="16278"/>
                  </a:lnTo>
                  <a:lnTo>
                    <a:pt x="1192" y="16256"/>
                  </a:lnTo>
                  <a:lnTo>
                    <a:pt x="1147" y="16232"/>
                  </a:lnTo>
                  <a:lnTo>
                    <a:pt x="1101" y="16209"/>
                  </a:lnTo>
                  <a:lnTo>
                    <a:pt x="1056" y="16184"/>
                  </a:lnTo>
                  <a:lnTo>
                    <a:pt x="1013" y="16158"/>
                  </a:lnTo>
                  <a:lnTo>
                    <a:pt x="969" y="16132"/>
                  </a:lnTo>
                  <a:lnTo>
                    <a:pt x="927" y="16104"/>
                  </a:lnTo>
                  <a:lnTo>
                    <a:pt x="886" y="16075"/>
                  </a:lnTo>
                  <a:lnTo>
                    <a:pt x="845" y="16046"/>
                  </a:lnTo>
                  <a:lnTo>
                    <a:pt x="805" y="16015"/>
                  </a:lnTo>
                  <a:lnTo>
                    <a:pt x="766" y="15983"/>
                  </a:lnTo>
                  <a:lnTo>
                    <a:pt x="727" y="15952"/>
                  </a:lnTo>
                  <a:lnTo>
                    <a:pt x="690" y="15919"/>
                  </a:lnTo>
                  <a:lnTo>
                    <a:pt x="653" y="15884"/>
                  </a:lnTo>
                  <a:lnTo>
                    <a:pt x="617" y="15849"/>
                  </a:lnTo>
                  <a:lnTo>
                    <a:pt x="582" y="15813"/>
                  </a:lnTo>
                  <a:lnTo>
                    <a:pt x="547" y="15776"/>
                  </a:lnTo>
                  <a:lnTo>
                    <a:pt x="514" y="15739"/>
                  </a:lnTo>
                  <a:lnTo>
                    <a:pt x="482" y="15699"/>
                  </a:lnTo>
                  <a:lnTo>
                    <a:pt x="450" y="15660"/>
                  </a:lnTo>
                  <a:lnTo>
                    <a:pt x="419" y="15621"/>
                  </a:lnTo>
                  <a:lnTo>
                    <a:pt x="390" y="15580"/>
                  </a:lnTo>
                  <a:lnTo>
                    <a:pt x="361" y="15539"/>
                  </a:lnTo>
                  <a:lnTo>
                    <a:pt x="333" y="15497"/>
                  </a:lnTo>
                  <a:lnTo>
                    <a:pt x="306" y="15454"/>
                  </a:lnTo>
                  <a:lnTo>
                    <a:pt x="280" y="15410"/>
                  </a:lnTo>
                  <a:lnTo>
                    <a:pt x="256" y="15365"/>
                  </a:lnTo>
                  <a:lnTo>
                    <a:pt x="232" y="15320"/>
                  </a:lnTo>
                  <a:lnTo>
                    <a:pt x="208" y="15274"/>
                  </a:lnTo>
                  <a:lnTo>
                    <a:pt x="187" y="15227"/>
                  </a:lnTo>
                  <a:lnTo>
                    <a:pt x="166" y="15179"/>
                  </a:lnTo>
                  <a:lnTo>
                    <a:pt x="145" y="15131"/>
                  </a:lnTo>
                  <a:lnTo>
                    <a:pt x="127" y="15082"/>
                  </a:lnTo>
                  <a:lnTo>
                    <a:pt x="109" y="15034"/>
                  </a:lnTo>
                  <a:lnTo>
                    <a:pt x="93" y="14984"/>
                  </a:lnTo>
                  <a:lnTo>
                    <a:pt x="77" y="14934"/>
                  </a:lnTo>
                  <a:lnTo>
                    <a:pt x="64" y="14883"/>
                  </a:lnTo>
                  <a:lnTo>
                    <a:pt x="52" y="14833"/>
                  </a:lnTo>
                  <a:lnTo>
                    <a:pt x="41" y="14782"/>
                  </a:lnTo>
                  <a:lnTo>
                    <a:pt x="31" y="14730"/>
                  </a:lnTo>
                  <a:lnTo>
                    <a:pt x="23" y="14679"/>
                  </a:lnTo>
                  <a:lnTo>
                    <a:pt x="15" y="14626"/>
                  </a:lnTo>
                  <a:lnTo>
                    <a:pt x="10" y="14574"/>
                  </a:lnTo>
                  <a:lnTo>
                    <a:pt x="5" y="14520"/>
                  </a:lnTo>
                  <a:lnTo>
                    <a:pt x="2" y="14467"/>
                  </a:lnTo>
                  <a:lnTo>
                    <a:pt x="1" y="14413"/>
                  </a:lnTo>
                  <a:lnTo>
                    <a:pt x="0" y="14359"/>
                  </a:lnTo>
                  <a:lnTo>
                    <a:pt x="0" y="13516"/>
                  </a:lnTo>
                  <a:lnTo>
                    <a:pt x="9729" y="13516"/>
                  </a:lnTo>
                  <a:lnTo>
                    <a:pt x="9729" y="12247"/>
                  </a:lnTo>
                  <a:lnTo>
                    <a:pt x="0" y="12247"/>
                  </a:lnTo>
                  <a:lnTo>
                    <a:pt x="0" y="7598"/>
                  </a:lnTo>
                  <a:lnTo>
                    <a:pt x="1" y="7544"/>
                  </a:lnTo>
                  <a:lnTo>
                    <a:pt x="2" y="7489"/>
                  </a:lnTo>
                  <a:lnTo>
                    <a:pt x="5" y="7436"/>
                  </a:lnTo>
                  <a:lnTo>
                    <a:pt x="10" y="7383"/>
                  </a:lnTo>
                  <a:lnTo>
                    <a:pt x="15" y="7330"/>
                  </a:lnTo>
                  <a:lnTo>
                    <a:pt x="23" y="7277"/>
                  </a:lnTo>
                  <a:lnTo>
                    <a:pt x="31" y="7226"/>
                  </a:lnTo>
                  <a:lnTo>
                    <a:pt x="41" y="7174"/>
                  </a:lnTo>
                  <a:lnTo>
                    <a:pt x="52" y="7123"/>
                  </a:lnTo>
                  <a:lnTo>
                    <a:pt x="64" y="7072"/>
                  </a:lnTo>
                  <a:lnTo>
                    <a:pt x="77" y="7022"/>
                  </a:lnTo>
                  <a:lnTo>
                    <a:pt x="93" y="6971"/>
                  </a:lnTo>
                  <a:lnTo>
                    <a:pt x="109" y="6923"/>
                  </a:lnTo>
                  <a:lnTo>
                    <a:pt x="127" y="6874"/>
                  </a:lnTo>
                  <a:lnTo>
                    <a:pt x="145" y="6825"/>
                  </a:lnTo>
                  <a:lnTo>
                    <a:pt x="166" y="6777"/>
                  </a:lnTo>
                  <a:lnTo>
                    <a:pt x="187" y="6730"/>
                  </a:lnTo>
                  <a:lnTo>
                    <a:pt x="208" y="6682"/>
                  </a:lnTo>
                  <a:lnTo>
                    <a:pt x="232" y="6637"/>
                  </a:lnTo>
                  <a:lnTo>
                    <a:pt x="256" y="6591"/>
                  </a:lnTo>
                  <a:lnTo>
                    <a:pt x="280" y="6546"/>
                  </a:lnTo>
                  <a:lnTo>
                    <a:pt x="306" y="6503"/>
                  </a:lnTo>
                  <a:lnTo>
                    <a:pt x="333" y="6460"/>
                  </a:lnTo>
                  <a:lnTo>
                    <a:pt x="361" y="6418"/>
                  </a:lnTo>
                  <a:lnTo>
                    <a:pt x="390" y="6377"/>
                  </a:lnTo>
                  <a:lnTo>
                    <a:pt x="419" y="6336"/>
                  </a:lnTo>
                  <a:lnTo>
                    <a:pt x="450" y="6295"/>
                  </a:lnTo>
                  <a:lnTo>
                    <a:pt x="482" y="6256"/>
                  </a:lnTo>
                  <a:lnTo>
                    <a:pt x="514" y="6218"/>
                  </a:lnTo>
                  <a:lnTo>
                    <a:pt x="547" y="6180"/>
                  </a:lnTo>
                  <a:lnTo>
                    <a:pt x="582" y="6144"/>
                  </a:lnTo>
                  <a:lnTo>
                    <a:pt x="617" y="6107"/>
                  </a:lnTo>
                  <a:lnTo>
                    <a:pt x="653" y="6072"/>
                  </a:lnTo>
                  <a:lnTo>
                    <a:pt x="690" y="6038"/>
                  </a:lnTo>
                  <a:lnTo>
                    <a:pt x="727" y="6005"/>
                  </a:lnTo>
                  <a:lnTo>
                    <a:pt x="766" y="5972"/>
                  </a:lnTo>
                  <a:lnTo>
                    <a:pt x="805" y="5941"/>
                  </a:lnTo>
                  <a:lnTo>
                    <a:pt x="845" y="5911"/>
                  </a:lnTo>
                  <a:lnTo>
                    <a:pt x="886" y="5882"/>
                  </a:lnTo>
                  <a:lnTo>
                    <a:pt x="927" y="5853"/>
                  </a:lnTo>
                  <a:lnTo>
                    <a:pt x="969" y="5825"/>
                  </a:lnTo>
                  <a:lnTo>
                    <a:pt x="1013" y="5798"/>
                  </a:lnTo>
                  <a:lnTo>
                    <a:pt x="1056" y="5773"/>
                  </a:lnTo>
                  <a:lnTo>
                    <a:pt x="1101" y="5748"/>
                  </a:lnTo>
                  <a:lnTo>
                    <a:pt x="1147" y="5724"/>
                  </a:lnTo>
                  <a:lnTo>
                    <a:pt x="1192" y="5701"/>
                  </a:lnTo>
                  <a:lnTo>
                    <a:pt x="1239" y="5679"/>
                  </a:lnTo>
                  <a:lnTo>
                    <a:pt x="1287" y="5657"/>
                  </a:lnTo>
                  <a:lnTo>
                    <a:pt x="1335" y="5638"/>
                  </a:lnTo>
                  <a:lnTo>
                    <a:pt x="1384" y="5619"/>
                  </a:lnTo>
                  <a:lnTo>
                    <a:pt x="1433" y="5602"/>
                  </a:lnTo>
                  <a:lnTo>
                    <a:pt x="1483" y="5585"/>
                  </a:lnTo>
                  <a:lnTo>
                    <a:pt x="1533" y="5571"/>
                  </a:lnTo>
                  <a:lnTo>
                    <a:pt x="1584" y="5557"/>
                  </a:lnTo>
                  <a:lnTo>
                    <a:pt x="1634" y="5544"/>
                  </a:lnTo>
                  <a:lnTo>
                    <a:pt x="1686" y="5534"/>
                  </a:lnTo>
                  <a:lnTo>
                    <a:pt x="1736" y="5524"/>
                  </a:lnTo>
                  <a:lnTo>
                    <a:pt x="1789" y="5515"/>
                  </a:lnTo>
                  <a:lnTo>
                    <a:pt x="1842" y="5508"/>
                  </a:lnTo>
                  <a:lnTo>
                    <a:pt x="1894" y="5503"/>
                  </a:lnTo>
                  <a:lnTo>
                    <a:pt x="1948" y="5498"/>
                  </a:lnTo>
                  <a:lnTo>
                    <a:pt x="2001" y="5495"/>
                  </a:lnTo>
                  <a:lnTo>
                    <a:pt x="2055" y="5493"/>
                  </a:lnTo>
                  <a:lnTo>
                    <a:pt x="2110" y="5493"/>
                  </a:lnTo>
                  <a:lnTo>
                    <a:pt x="10590" y="5493"/>
                  </a:lnTo>
                  <a:lnTo>
                    <a:pt x="10644" y="5493"/>
                  </a:lnTo>
                  <a:lnTo>
                    <a:pt x="10698" y="5495"/>
                  </a:lnTo>
                  <a:lnTo>
                    <a:pt x="10752" y="5498"/>
                  </a:lnTo>
                  <a:lnTo>
                    <a:pt x="10806" y="5503"/>
                  </a:lnTo>
                  <a:lnTo>
                    <a:pt x="10858" y="5508"/>
                  </a:lnTo>
                  <a:lnTo>
                    <a:pt x="10911" y="5515"/>
                  </a:lnTo>
                  <a:lnTo>
                    <a:pt x="10962" y="5524"/>
                  </a:lnTo>
                  <a:lnTo>
                    <a:pt x="11015" y="5534"/>
                  </a:lnTo>
                  <a:lnTo>
                    <a:pt x="11065" y="5544"/>
                  </a:lnTo>
                  <a:lnTo>
                    <a:pt x="11117" y="5557"/>
                  </a:lnTo>
                  <a:lnTo>
                    <a:pt x="11168" y="5571"/>
                  </a:lnTo>
                  <a:lnTo>
                    <a:pt x="11218" y="5585"/>
                  </a:lnTo>
                  <a:lnTo>
                    <a:pt x="11268" y="5602"/>
                  </a:lnTo>
                  <a:lnTo>
                    <a:pt x="11316" y="5619"/>
                  </a:lnTo>
                  <a:lnTo>
                    <a:pt x="11366" y="5638"/>
                  </a:lnTo>
                  <a:lnTo>
                    <a:pt x="11414" y="5657"/>
                  </a:lnTo>
                  <a:lnTo>
                    <a:pt x="11462" y="5679"/>
                  </a:lnTo>
                  <a:lnTo>
                    <a:pt x="11509" y="5701"/>
                  </a:lnTo>
                  <a:lnTo>
                    <a:pt x="11556" y="5724"/>
                  </a:lnTo>
                  <a:lnTo>
                    <a:pt x="11602" y="5748"/>
                  </a:lnTo>
                  <a:lnTo>
                    <a:pt x="11646" y="5773"/>
                  </a:lnTo>
                  <a:lnTo>
                    <a:pt x="11690" y="5798"/>
                  </a:lnTo>
                  <a:lnTo>
                    <a:pt x="11734" y="5825"/>
                  </a:lnTo>
                  <a:lnTo>
                    <a:pt x="11776" y="5853"/>
                  </a:lnTo>
                  <a:lnTo>
                    <a:pt x="11818" y="5882"/>
                  </a:lnTo>
                  <a:lnTo>
                    <a:pt x="11858" y="5911"/>
                  </a:lnTo>
                  <a:lnTo>
                    <a:pt x="11899" y="5941"/>
                  </a:lnTo>
                  <a:lnTo>
                    <a:pt x="11938" y="5972"/>
                  </a:lnTo>
                  <a:lnTo>
                    <a:pt x="11976" y="6005"/>
                  </a:lnTo>
                  <a:lnTo>
                    <a:pt x="12014" y="6038"/>
                  </a:lnTo>
                  <a:lnTo>
                    <a:pt x="12051" y="6072"/>
                  </a:lnTo>
                  <a:lnTo>
                    <a:pt x="12087" y="6107"/>
                  </a:lnTo>
                  <a:lnTo>
                    <a:pt x="12122" y="6144"/>
                  </a:lnTo>
                  <a:lnTo>
                    <a:pt x="12156" y="6180"/>
                  </a:lnTo>
                  <a:lnTo>
                    <a:pt x="12190" y="6218"/>
                  </a:lnTo>
                  <a:lnTo>
                    <a:pt x="12222" y="6256"/>
                  </a:lnTo>
                  <a:lnTo>
                    <a:pt x="12254" y="6295"/>
                  </a:lnTo>
                  <a:lnTo>
                    <a:pt x="12284" y="6336"/>
                  </a:lnTo>
                  <a:lnTo>
                    <a:pt x="12314" y="6377"/>
                  </a:lnTo>
                  <a:lnTo>
                    <a:pt x="12343" y="6418"/>
                  </a:lnTo>
                  <a:lnTo>
                    <a:pt x="12371" y="6460"/>
                  </a:lnTo>
                  <a:lnTo>
                    <a:pt x="12398" y="6503"/>
                  </a:lnTo>
                  <a:lnTo>
                    <a:pt x="12423" y="6546"/>
                  </a:lnTo>
                  <a:lnTo>
                    <a:pt x="12448" y="6591"/>
                  </a:lnTo>
                  <a:lnTo>
                    <a:pt x="12472" y="6637"/>
                  </a:lnTo>
                  <a:lnTo>
                    <a:pt x="12496" y="6682"/>
                  </a:lnTo>
                  <a:lnTo>
                    <a:pt x="12517" y="6730"/>
                  </a:lnTo>
                  <a:lnTo>
                    <a:pt x="12539" y="6777"/>
                  </a:lnTo>
                  <a:lnTo>
                    <a:pt x="12560" y="6825"/>
                  </a:lnTo>
                  <a:lnTo>
                    <a:pt x="12578" y="6874"/>
                  </a:lnTo>
                  <a:lnTo>
                    <a:pt x="12596" y="6923"/>
                  </a:lnTo>
                  <a:lnTo>
                    <a:pt x="12612" y="6971"/>
                  </a:lnTo>
                  <a:lnTo>
                    <a:pt x="12627" y="7022"/>
                  </a:lnTo>
                  <a:lnTo>
                    <a:pt x="12640" y="7072"/>
                  </a:lnTo>
                  <a:lnTo>
                    <a:pt x="12652" y="7123"/>
                  </a:lnTo>
                  <a:lnTo>
                    <a:pt x="12664" y="7174"/>
                  </a:lnTo>
                  <a:lnTo>
                    <a:pt x="12673" y="7226"/>
                  </a:lnTo>
                  <a:lnTo>
                    <a:pt x="12681" y="7277"/>
                  </a:lnTo>
                  <a:lnTo>
                    <a:pt x="12689" y="7330"/>
                  </a:lnTo>
                  <a:lnTo>
                    <a:pt x="12695" y="7383"/>
                  </a:lnTo>
                  <a:lnTo>
                    <a:pt x="12699" y="7436"/>
                  </a:lnTo>
                  <a:lnTo>
                    <a:pt x="12702" y="7489"/>
                  </a:lnTo>
                  <a:lnTo>
                    <a:pt x="12704" y="7544"/>
                  </a:lnTo>
                  <a:lnTo>
                    <a:pt x="12705" y="7598"/>
                  </a:lnTo>
                  <a:lnTo>
                    <a:pt x="12705" y="8441"/>
                  </a:lnTo>
                  <a:lnTo>
                    <a:pt x="2954" y="8441"/>
                  </a:lnTo>
                  <a:lnTo>
                    <a:pt x="2954" y="9703"/>
                  </a:lnTo>
                  <a:lnTo>
                    <a:pt x="12705" y="9703"/>
                  </a:lnTo>
                  <a:lnTo>
                    <a:pt x="12705" y="14359"/>
                  </a:lnTo>
                  <a:lnTo>
                    <a:pt x="12704" y="14413"/>
                  </a:lnTo>
                  <a:lnTo>
                    <a:pt x="12702" y="14467"/>
                  </a:lnTo>
                  <a:lnTo>
                    <a:pt x="12699" y="14520"/>
                  </a:lnTo>
                  <a:lnTo>
                    <a:pt x="12695" y="14574"/>
                  </a:lnTo>
                  <a:lnTo>
                    <a:pt x="12689" y="14626"/>
                  </a:lnTo>
                  <a:lnTo>
                    <a:pt x="12681" y="14679"/>
                  </a:lnTo>
                  <a:lnTo>
                    <a:pt x="12673" y="14730"/>
                  </a:lnTo>
                  <a:lnTo>
                    <a:pt x="12664" y="14782"/>
                  </a:lnTo>
                  <a:lnTo>
                    <a:pt x="12652" y="14833"/>
                  </a:lnTo>
                  <a:lnTo>
                    <a:pt x="12640" y="14883"/>
                  </a:lnTo>
                  <a:lnTo>
                    <a:pt x="12627" y="14934"/>
                  </a:lnTo>
                  <a:lnTo>
                    <a:pt x="12612" y="14984"/>
                  </a:lnTo>
                  <a:lnTo>
                    <a:pt x="12596" y="15034"/>
                  </a:lnTo>
                  <a:lnTo>
                    <a:pt x="12578" y="15082"/>
                  </a:lnTo>
                  <a:lnTo>
                    <a:pt x="12560" y="15131"/>
                  </a:lnTo>
                  <a:lnTo>
                    <a:pt x="12539" y="15179"/>
                  </a:lnTo>
                  <a:lnTo>
                    <a:pt x="12517" y="15227"/>
                  </a:lnTo>
                  <a:lnTo>
                    <a:pt x="12496" y="15274"/>
                  </a:lnTo>
                  <a:lnTo>
                    <a:pt x="12472" y="15320"/>
                  </a:lnTo>
                  <a:lnTo>
                    <a:pt x="12448" y="15365"/>
                  </a:lnTo>
                  <a:lnTo>
                    <a:pt x="12423" y="15410"/>
                  </a:lnTo>
                  <a:lnTo>
                    <a:pt x="12398" y="15454"/>
                  </a:lnTo>
                  <a:lnTo>
                    <a:pt x="12371" y="15497"/>
                  </a:lnTo>
                  <a:lnTo>
                    <a:pt x="12343" y="15539"/>
                  </a:lnTo>
                  <a:lnTo>
                    <a:pt x="12314" y="15580"/>
                  </a:lnTo>
                  <a:lnTo>
                    <a:pt x="12284" y="15621"/>
                  </a:lnTo>
                  <a:lnTo>
                    <a:pt x="12254" y="15660"/>
                  </a:lnTo>
                  <a:lnTo>
                    <a:pt x="12222" y="15699"/>
                  </a:lnTo>
                  <a:lnTo>
                    <a:pt x="12190" y="15739"/>
                  </a:lnTo>
                  <a:lnTo>
                    <a:pt x="12156" y="15776"/>
                  </a:lnTo>
                  <a:lnTo>
                    <a:pt x="12122" y="15813"/>
                  </a:lnTo>
                  <a:lnTo>
                    <a:pt x="12087" y="15849"/>
                  </a:lnTo>
                  <a:lnTo>
                    <a:pt x="12051" y="15884"/>
                  </a:lnTo>
                  <a:lnTo>
                    <a:pt x="12014" y="15919"/>
                  </a:lnTo>
                  <a:lnTo>
                    <a:pt x="11976" y="15952"/>
                  </a:lnTo>
                  <a:lnTo>
                    <a:pt x="11938" y="15983"/>
                  </a:lnTo>
                  <a:lnTo>
                    <a:pt x="11899" y="16015"/>
                  </a:lnTo>
                  <a:lnTo>
                    <a:pt x="11858" y="16046"/>
                  </a:lnTo>
                  <a:lnTo>
                    <a:pt x="11818" y="16075"/>
                  </a:lnTo>
                  <a:lnTo>
                    <a:pt x="11776" y="16104"/>
                  </a:lnTo>
                  <a:lnTo>
                    <a:pt x="11734" y="16132"/>
                  </a:lnTo>
                  <a:lnTo>
                    <a:pt x="11690" y="16158"/>
                  </a:lnTo>
                  <a:lnTo>
                    <a:pt x="11646" y="16184"/>
                  </a:lnTo>
                  <a:lnTo>
                    <a:pt x="11602" y="16209"/>
                  </a:lnTo>
                  <a:lnTo>
                    <a:pt x="11556" y="16232"/>
                  </a:lnTo>
                  <a:lnTo>
                    <a:pt x="11509" y="16256"/>
                  </a:lnTo>
                  <a:lnTo>
                    <a:pt x="11462" y="16278"/>
                  </a:lnTo>
                  <a:lnTo>
                    <a:pt x="11414" y="16298"/>
                  </a:lnTo>
                  <a:lnTo>
                    <a:pt x="11366" y="16319"/>
                  </a:lnTo>
                  <a:lnTo>
                    <a:pt x="11316" y="16337"/>
                  </a:lnTo>
                  <a:lnTo>
                    <a:pt x="11268" y="16355"/>
                  </a:lnTo>
                  <a:lnTo>
                    <a:pt x="11218" y="16371"/>
                  </a:lnTo>
                  <a:lnTo>
                    <a:pt x="11168" y="16387"/>
                  </a:lnTo>
                  <a:lnTo>
                    <a:pt x="11117" y="16400"/>
                  </a:lnTo>
                  <a:lnTo>
                    <a:pt x="11065" y="16413"/>
                  </a:lnTo>
                  <a:lnTo>
                    <a:pt x="11015" y="16423"/>
                  </a:lnTo>
                  <a:lnTo>
                    <a:pt x="10962" y="16433"/>
                  </a:lnTo>
                  <a:lnTo>
                    <a:pt x="10911" y="16441"/>
                  </a:lnTo>
                  <a:lnTo>
                    <a:pt x="10858" y="16449"/>
                  </a:lnTo>
                  <a:lnTo>
                    <a:pt x="10806" y="16454"/>
                  </a:lnTo>
                  <a:lnTo>
                    <a:pt x="10752" y="16459"/>
                  </a:lnTo>
                  <a:lnTo>
                    <a:pt x="10698" y="16462"/>
                  </a:lnTo>
                  <a:lnTo>
                    <a:pt x="10644" y="16463"/>
                  </a:lnTo>
                  <a:lnTo>
                    <a:pt x="10590" y="16464"/>
                  </a:lnTo>
                  <a:lnTo>
                    <a:pt x="2110" y="16464"/>
                  </a:lnTo>
                  <a:close/>
                </a:path>
              </a:pathLst>
            </a:custGeom>
            <a:solidFill>
              <a:schemeClr val="tx2"/>
            </a:solidFill>
            <a:ln>
              <a:noFill/>
            </a:ln>
          </p:spPr>
          <p:txBody>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chemeClr val="tx1"/>
                </a:solidFill>
                <a:effectLst/>
                <a:uLnTx/>
                <a:uFillTx/>
                <a:latin typeface="Sparkasse Head"/>
                <a:cs typeface="Sparkasse Head"/>
              </a:endParaRPr>
            </a:p>
          </p:txBody>
        </p:sp>
      </p:grpSp>
    </p:spTree>
    <p:extLst>
      <p:ext uri="{BB962C8B-B14F-4D97-AF65-F5344CB8AC3E}">
        <p14:creationId xmlns:p14="http://schemas.microsoft.com/office/powerpoint/2010/main" val="2968479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Rectangle 15"/>
          <p:cNvSpPr>
            <a:spLocks noGrp="1" noChangeArrowheads="1"/>
          </p:cNvSpPr>
          <p:nvPr>
            <p:ph type="sldNum" sz="quarter" idx="12"/>
          </p:nvPr>
        </p:nvSpPr>
        <p:spPr>
          <a:ln/>
        </p:spPr>
        <p:txBody>
          <a:bodyPr/>
          <a:lstStyle>
            <a:lvl1pPr>
              <a:defRPr/>
            </a:lvl1pPr>
          </a:lstStyle>
          <a:p>
            <a:pPr>
              <a:defRPr/>
            </a:pPr>
            <a:r>
              <a:rPr lang="de-DE" altLang="de-DE" dirty="0">
                <a:solidFill>
                  <a:srgbClr val="000000"/>
                </a:solidFill>
              </a:rPr>
              <a:t> </a:t>
            </a:r>
            <a:fld id="{E6901004-82DF-4DE1-8B18-E496239D878A}" type="slidenum">
              <a:rPr lang="de-DE" altLang="de-DE">
                <a:solidFill>
                  <a:srgbClr val="000000"/>
                </a:solidFill>
              </a:rPr>
              <a:pPr>
                <a:defRPr/>
              </a:pPr>
              <a:t>‹Nr.›</a:t>
            </a:fld>
            <a:endParaRPr lang="de-DE" altLang="de-DE" dirty="0">
              <a:solidFill>
                <a:srgbClr val="000000"/>
              </a:solidFill>
            </a:endParaRPr>
          </a:p>
        </p:txBody>
      </p:sp>
    </p:spTree>
    <p:extLst>
      <p:ext uri="{BB962C8B-B14F-4D97-AF65-F5344CB8AC3E}">
        <p14:creationId xmlns:p14="http://schemas.microsoft.com/office/powerpoint/2010/main" val="2649640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unchline weiß SPK">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5686916"/>
          </a:xfrm>
        </p:spPr>
        <p:txBody>
          <a:bodyPr tIns="1080000" anchor="t" anchorCtr="0"/>
          <a:lstStyle>
            <a:lvl1pPr>
              <a:defRPr sz="5333">
                <a:solidFill>
                  <a:schemeClr val="tx2"/>
                </a:solidFill>
              </a:defRPr>
            </a:lvl1pPr>
          </a:lstStyle>
          <a:p>
            <a:r>
              <a:rPr lang="de-DE"/>
              <a:t>Titelmasterformat durch Klicken bearbeiten</a:t>
            </a:r>
            <a:endParaRPr lang="en-GB"/>
          </a:p>
        </p:txBody>
      </p:sp>
      <p:sp>
        <p:nvSpPr>
          <p:cNvPr id="3" name="Datumsplatzhalter 2"/>
          <p:cNvSpPr>
            <a:spLocks noGrp="1"/>
          </p:cNvSpPr>
          <p:nvPr>
            <p:ph type="dt" sz="half" idx="10"/>
          </p:nvPr>
        </p:nvSpPr>
        <p:spPr/>
        <p:txBody>
          <a:bodyPr/>
          <a:lstStyle>
            <a:lvl1pPr>
              <a:defRPr>
                <a:solidFill>
                  <a:srgbClr val="FF0000"/>
                </a:solidFill>
              </a:defRPr>
            </a:lvl1pPr>
          </a:lstStyle>
          <a:p>
            <a:fld id="{DAA97CC7-072C-41CD-9016-3EAAD65C3F4C}" type="datetime1">
              <a:rPr lang="de-DE" smtClean="0"/>
              <a:t>08.09.2022</a:t>
            </a:fld>
            <a:endParaRPr lang="de-DE" dirty="0"/>
          </a:p>
        </p:txBody>
      </p:sp>
      <p:sp>
        <p:nvSpPr>
          <p:cNvPr id="5" name="Foliennummernplatzhalter 4"/>
          <p:cNvSpPr>
            <a:spLocks noGrp="1"/>
          </p:cNvSpPr>
          <p:nvPr>
            <p:ph type="sldNum" sz="quarter" idx="12"/>
          </p:nvPr>
        </p:nvSpPr>
        <p:spPr/>
        <p:txBody>
          <a:bodyPr/>
          <a:lstStyle>
            <a:lvl1pPr>
              <a:defRPr>
                <a:solidFill>
                  <a:srgbClr val="FF0000"/>
                </a:solidFill>
              </a:defRPr>
            </a:lvl1pPr>
          </a:lstStyle>
          <a:p>
            <a:fld id="{84FDC53A-3975-DE4E-9A2C-B3DD4C55E4D4}" type="slidenum">
              <a:rPr lang="de-DE" smtClean="0"/>
              <a:pPr/>
              <a:t>‹Nr.›</a:t>
            </a:fld>
            <a:endParaRPr lang="de-DE"/>
          </a:p>
        </p:txBody>
      </p:sp>
    </p:spTree>
    <p:extLst>
      <p:ext uri="{BB962C8B-B14F-4D97-AF65-F5344CB8AC3E}">
        <p14:creationId xmlns:p14="http://schemas.microsoft.com/office/powerpoint/2010/main" val="137293486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45" name="Textfeld 44"/>
          <p:cNvSpPr txBox="1"/>
          <p:nvPr userDrawn="1"/>
        </p:nvSpPr>
        <p:spPr>
          <a:xfrm>
            <a:off x="515938" y="448232"/>
            <a:ext cx="2133745" cy="750192"/>
          </a:xfrm>
          <a:prstGeom prst="rect">
            <a:avLst/>
          </a:prstGeom>
          <a:noFill/>
        </p:spPr>
        <p:txBody>
          <a:bodyPr wrap="square" lIns="0" rIns="0" rtlCol="0">
            <a:noAutofit/>
          </a:bodyPr>
          <a:lstStyle/>
          <a:p>
            <a:r>
              <a:rPr lang="de-DE" sz="4400" dirty="0">
                <a:solidFill>
                  <a:srgbClr val="FF0000"/>
                </a:solidFill>
                <a:latin typeface="+mj-lt"/>
              </a:rPr>
              <a:t>Agenda</a:t>
            </a:r>
          </a:p>
        </p:txBody>
      </p:sp>
      <p:sp>
        <p:nvSpPr>
          <p:cNvPr id="14" name="Rechteck 13"/>
          <p:cNvSpPr/>
          <p:nvPr userDrawn="1"/>
        </p:nvSpPr>
        <p:spPr>
          <a:xfrm>
            <a:off x="8708163" y="0"/>
            <a:ext cx="348383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userDrawn="1"/>
        </p:nvSpPr>
        <p:spPr>
          <a:xfrm>
            <a:off x="9286052" y="2387298"/>
            <a:ext cx="2391096" cy="2400657"/>
          </a:xfrm>
          <a:prstGeom prst="rect">
            <a:avLst/>
          </a:prstGeom>
          <a:noFill/>
        </p:spPr>
        <p:txBody>
          <a:bodyPr wrap="square" rtlCol="0">
            <a:spAutoFit/>
          </a:bodyPr>
          <a:lstStyle/>
          <a:p>
            <a:r>
              <a:rPr lang="de-DE" sz="15000" dirty="0">
                <a:solidFill>
                  <a:schemeClr val="bg1"/>
                </a:solidFill>
                <a:latin typeface="Sparkasse Symbol" panose="05000000000000000000" pitchFamily="2" charset="2"/>
              </a:rPr>
              <a:t>S</a:t>
            </a:r>
          </a:p>
        </p:txBody>
      </p:sp>
      <p:sp>
        <p:nvSpPr>
          <p:cNvPr id="12" name="Textplatzhalter 35"/>
          <p:cNvSpPr>
            <a:spLocks noGrp="1"/>
          </p:cNvSpPr>
          <p:nvPr>
            <p:ph type="body" sz="quarter" idx="10" hasCustomPrompt="1"/>
          </p:nvPr>
        </p:nvSpPr>
        <p:spPr>
          <a:xfrm>
            <a:off x="515938" y="1844745"/>
            <a:ext cx="7532687" cy="3334006"/>
          </a:xfrm>
        </p:spPr>
        <p:txBody>
          <a:bodyPr/>
          <a:lstStyle>
            <a:lvl1pPr marL="457200" marR="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sz="2400" baseline="0">
                <a:latin typeface="Sparkasse Rg" panose="020B0504050602020204" pitchFamily="34" charset="0"/>
              </a:defRPr>
            </a:lvl1pPr>
            <a:lvl2pPr marL="457200" indent="0">
              <a:buFont typeface="Arial" panose="020B0604020202020204" pitchFamily="34" charset="0"/>
              <a:buNone/>
              <a:defRPr sz="1800"/>
            </a:lvl2pPr>
          </a:lstStyle>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endParaRPr lang="de-DE" dirty="0"/>
          </a:p>
          <a:p>
            <a:pPr lvl="0"/>
            <a:endParaRPr lang="de-DE" dirty="0"/>
          </a:p>
          <a:p>
            <a:pPr lvl="1"/>
            <a:endParaRPr lang="de-DE" dirty="0"/>
          </a:p>
        </p:txBody>
      </p:sp>
      <p:sp>
        <p:nvSpPr>
          <p:cNvPr id="7" name="Fußzeilenplatzhalter 4"/>
          <p:cNvSpPr>
            <a:spLocks noGrp="1"/>
          </p:cNvSpPr>
          <p:nvPr>
            <p:ph type="ftr" sz="quarter" idx="3"/>
          </p:nvPr>
        </p:nvSpPr>
        <p:spPr>
          <a:xfrm>
            <a:off x="1609726" y="6409768"/>
            <a:ext cx="8982074" cy="365125"/>
          </a:xfrm>
          <a:prstGeom prst="rect">
            <a:avLst/>
          </a:prstGeom>
        </p:spPr>
        <p:txBody>
          <a:bodyPr vert="horz" lIns="91440" tIns="45720" rIns="91440" bIns="45720" rtlCol="0" anchor="ctr"/>
          <a:lstStyle>
            <a:lvl1pPr algn="ctr">
              <a:defRPr sz="1000">
                <a:solidFill>
                  <a:schemeClr val="tx1"/>
                </a:solidFill>
                <a:latin typeface="Sparkasse Rg" panose="020B0504050602020204" pitchFamily="34" charset="0"/>
              </a:defRPr>
            </a:lvl1pPr>
          </a:lstStyle>
          <a:p>
            <a:r>
              <a:rPr lang="de-DE" dirty="0"/>
              <a:t>Präsentationstitel</a:t>
            </a:r>
          </a:p>
        </p:txBody>
      </p:sp>
    </p:spTree>
    <p:extLst>
      <p:ext uri="{BB962C8B-B14F-4D97-AF65-F5344CB8AC3E}">
        <p14:creationId xmlns:p14="http://schemas.microsoft.com/office/powerpoint/2010/main" val="6252159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guide id="4" pos="7355">
          <p15:clr>
            <a:srgbClr val="FBAE40"/>
          </p15:clr>
        </p15:guide>
        <p15:guide id="5" orient="horz" pos="3974">
          <p15:clr>
            <a:srgbClr val="FBAE40"/>
          </p15:clr>
        </p15:guide>
        <p15:guide id="6" orient="horz" pos="3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4" name="Rechteck 33"/>
          <p:cNvSpPr/>
          <p:nvPr userDrawn="1"/>
        </p:nvSpPr>
        <p:spPr>
          <a:xfrm>
            <a:off x="0" y="566367"/>
            <a:ext cx="2572284" cy="677316"/>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35" name="Textplatzhalter 35"/>
          <p:cNvSpPr>
            <a:spLocks noGrp="1"/>
          </p:cNvSpPr>
          <p:nvPr>
            <p:ph type="body" sz="quarter" idx="10" hasCustomPrompt="1"/>
          </p:nvPr>
        </p:nvSpPr>
        <p:spPr>
          <a:xfrm>
            <a:off x="1428239" y="1844744"/>
            <a:ext cx="5249082" cy="3410919"/>
          </a:xfrm>
        </p:spPr>
        <p:txBody>
          <a:bodyPr/>
          <a:lstStyle>
            <a:lvl1pPr marL="457200" marR="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sz="2400" baseline="0">
                <a:latin typeface="Sparkasse Rg" panose="020B0504050602020204" pitchFamily="34" charset="0"/>
              </a:defRPr>
            </a:lvl1pPr>
            <a:lvl2pPr marL="457200" indent="0">
              <a:buFont typeface="Arial" panose="020B0604020202020204" pitchFamily="34" charset="0"/>
              <a:buNone/>
              <a:defRPr sz="1800"/>
            </a:lvl2pPr>
          </a:lstStyle>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r>
              <a:rPr lang="de-DE" dirty="0"/>
              <a:t>Thema durch Klicken bearbeiten</a:t>
            </a:r>
          </a:p>
          <a:p>
            <a:pPr marL="457200" marR="0" lvl="0" indent="-457200" algn="l" defTabSz="914400" rtl="0" eaLnBrk="1" fontAlgn="auto" latinLnBrk="0" hangingPunct="1">
              <a:lnSpc>
                <a:spcPct val="90000"/>
              </a:lnSpc>
              <a:spcBef>
                <a:spcPts val="1000"/>
              </a:spcBef>
              <a:spcAft>
                <a:spcPts val="0"/>
              </a:spcAft>
              <a:buClr>
                <a:srgbClr val="FF0000"/>
              </a:buClr>
              <a:buSzTx/>
              <a:buFontTx/>
              <a:buBlip>
                <a:blip r:embed="rId2"/>
              </a:buBlip>
              <a:tabLst/>
              <a:defRPr/>
            </a:pPr>
            <a:endParaRPr lang="de-DE" dirty="0"/>
          </a:p>
          <a:p>
            <a:pPr lvl="0"/>
            <a:endParaRPr lang="de-DE" dirty="0"/>
          </a:p>
          <a:p>
            <a:pPr lvl="1"/>
            <a:endParaRPr lang="de-DE" dirty="0"/>
          </a:p>
        </p:txBody>
      </p:sp>
      <p:sp>
        <p:nvSpPr>
          <p:cNvPr id="45" name="Textfeld 44"/>
          <p:cNvSpPr txBox="1"/>
          <p:nvPr userDrawn="1"/>
        </p:nvSpPr>
        <p:spPr>
          <a:xfrm>
            <a:off x="515938" y="478565"/>
            <a:ext cx="2056346" cy="765120"/>
          </a:xfrm>
          <a:prstGeom prst="rect">
            <a:avLst/>
          </a:prstGeom>
          <a:noFill/>
        </p:spPr>
        <p:txBody>
          <a:bodyPr wrap="square" lIns="0" rIns="0" rtlCol="0">
            <a:noAutofit/>
          </a:bodyPr>
          <a:lstStyle/>
          <a:p>
            <a:r>
              <a:rPr lang="de-DE" sz="4400" dirty="0">
                <a:solidFill>
                  <a:schemeClr val="bg1"/>
                </a:solidFill>
                <a:latin typeface="+mj-lt"/>
              </a:rPr>
              <a:t>Agenda</a:t>
            </a:r>
          </a:p>
        </p:txBody>
      </p:sp>
      <p:sp>
        <p:nvSpPr>
          <p:cNvPr id="46" name="Rechteck 45"/>
          <p:cNvSpPr/>
          <p:nvPr userDrawn="1"/>
        </p:nvSpPr>
        <p:spPr>
          <a:xfrm>
            <a:off x="11676063" y="0"/>
            <a:ext cx="515937"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oliennummernplatzhalter 5"/>
          <p:cNvSpPr>
            <a:spLocks noGrp="1"/>
          </p:cNvSpPr>
          <p:nvPr>
            <p:ph type="sldNum" sz="quarter" idx="4"/>
          </p:nvPr>
        </p:nvSpPr>
        <p:spPr>
          <a:xfrm>
            <a:off x="11759786" y="6409768"/>
            <a:ext cx="331393" cy="365125"/>
          </a:xfrm>
          <a:prstGeom prst="rect">
            <a:avLst/>
          </a:prstGeom>
        </p:spPr>
        <p:txBody>
          <a:bodyPr vert="horz" lIns="91440" tIns="45720" rIns="91440" bIns="45720" rtlCol="0" anchor="ctr"/>
          <a:lstStyle>
            <a:lvl1pPr algn="r">
              <a:defRPr sz="1000">
                <a:solidFill>
                  <a:schemeClr val="bg1"/>
                </a:solidFill>
                <a:latin typeface="Sparkasse Rg" panose="020B0504050602020204" pitchFamily="34" charset="0"/>
              </a:defRPr>
            </a:lvl1pPr>
          </a:lstStyle>
          <a:p>
            <a:fld id="{0D8455B8-C5EF-4A5E-95A2-81051F43C18F}" type="slidenum">
              <a:rPr lang="de-DE" smtClean="0"/>
              <a:pPr/>
              <a:t>‹Nr.›</a:t>
            </a:fld>
            <a:endParaRPr lang="de-DE" dirty="0"/>
          </a:p>
        </p:txBody>
      </p:sp>
      <p:sp>
        <p:nvSpPr>
          <p:cNvPr id="8" name="Fußzeilenplatzhalter 4"/>
          <p:cNvSpPr>
            <a:spLocks noGrp="1"/>
          </p:cNvSpPr>
          <p:nvPr>
            <p:ph type="ftr" sz="quarter" idx="3"/>
          </p:nvPr>
        </p:nvSpPr>
        <p:spPr>
          <a:xfrm>
            <a:off x="1609726" y="6409768"/>
            <a:ext cx="8982074" cy="365125"/>
          </a:xfrm>
          <a:prstGeom prst="rect">
            <a:avLst/>
          </a:prstGeom>
        </p:spPr>
        <p:txBody>
          <a:bodyPr vert="horz" lIns="91440" tIns="45720" rIns="91440" bIns="45720" rtlCol="0" anchor="ctr"/>
          <a:lstStyle>
            <a:lvl1pPr algn="ctr">
              <a:defRPr sz="1000">
                <a:solidFill>
                  <a:schemeClr val="tx1"/>
                </a:solidFill>
                <a:latin typeface="Sparkasse Rg" panose="020B0504050602020204" pitchFamily="34" charset="0"/>
              </a:defRPr>
            </a:lvl1pPr>
          </a:lstStyle>
          <a:p>
            <a:r>
              <a:rPr lang="de-DE" dirty="0"/>
              <a:t>Präsentationstitel</a:t>
            </a:r>
          </a:p>
        </p:txBody>
      </p:sp>
    </p:spTree>
    <p:extLst>
      <p:ext uri="{BB962C8B-B14F-4D97-AF65-F5344CB8AC3E}">
        <p14:creationId xmlns:p14="http://schemas.microsoft.com/office/powerpoint/2010/main" val="186540061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25" userDrawn="1">
          <p15:clr>
            <a:srgbClr val="FBAE40"/>
          </p15:clr>
        </p15:guide>
        <p15:guide id="4" pos="7355" userDrawn="1">
          <p15:clr>
            <a:srgbClr val="FBAE40"/>
          </p15:clr>
        </p15:guide>
        <p15:guide id="5" orient="horz" pos="3974" userDrawn="1">
          <p15:clr>
            <a:srgbClr val="FBAE40"/>
          </p15:clr>
        </p15:guide>
        <p15:guide id="6" orient="horz" pos="34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81215"/>
            <a:ext cx="11160125" cy="664228"/>
          </a:xfrm>
        </p:spPr>
        <p:txBody>
          <a:bodyPr anchor="t" anchorCtr="0">
            <a:noAutofit/>
          </a:bodyPr>
          <a:lstStyle/>
          <a:p>
            <a:r>
              <a:rPr lang="de-DE" dirty="0"/>
              <a:t>Titel durch Klicken bearbeiten</a:t>
            </a:r>
          </a:p>
        </p:txBody>
      </p:sp>
      <p:sp>
        <p:nvSpPr>
          <p:cNvPr id="8" name="Textplatzhalter 7"/>
          <p:cNvSpPr>
            <a:spLocks noGrp="1"/>
          </p:cNvSpPr>
          <p:nvPr>
            <p:ph type="body" sz="quarter" idx="13" hasCustomPrompt="1"/>
          </p:nvPr>
        </p:nvSpPr>
        <p:spPr>
          <a:xfrm>
            <a:off x="515936" y="952500"/>
            <a:ext cx="11160127" cy="5153024"/>
          </a:xfrm>
        </p:spPr>
        <p:txBody>
          <a:bodyPr/>
          <a:lstStyle>
            <a:lvl1pPr marL="0" indent="0">
              <a:buNone/>
              <a:defRPr sz="2000" baseline="0">
                <a:latin typeface="Sparkasse Rg" panose="020B0504050602020204" pitchFamily="34" charset="0"/>
              </a:defRPr>
            </a:lvl1pPr>
            <a:lvl2pPr>
              <a:defRPr>
                <a:latin typeface="Sparkasse Rg" panose="020B0504050602020204" pitchFamily="34" charset="0"/>
              </a:defRPr>
            </a:lvl2pPr>
            <a:lvl3pPr>
              <a:defRPr>
                <a:latin typeface="Sparkasse Rg" panose="020B0504050602020204" pitchFamily="34" charset="0"/>
              </a:defRPr>
            </a:lvl3pPr>
            <a:lvl4pPr>
              <a:defRPr>
                <a:latin typeface="Sparkasse Rg" panose="020B0504050602020204" pitchFamily="34" charset="0"/>
              </a:defRPr>
            </a:lvl4pPr>
            <a:lvl5pPr>
              <a:defRPr>
                <a:latin typeface="Sparkasse Rg" panose="020B0504050602020204" pitchFamily="34" charset="0"/>
              </a:defRPr>
            </a:lvl5pPr>
          </a:lstStyle>
          <a:p>
            <a:pPr lvl="0"/>
            <a:r>
              <a:rPr lang="de-DE" dirty="0"/>
              <a:t>Textfeld durch Klicken bearbeiten</a:t>
            </a:r>
          </a:p>
        </p:txBody>
      </p:sp>
      <p:sp>
        <p:nvSpPr>
          <p:cNvPr id="7" name="Rechteck 6"/>
          <p:cNvSpPr/>
          <p:nvPr userDrawn="1"/>
        </p:nvSpPr>
        <p:spPr>
          <a:xfrm>
            <a:off x="11676061" y="0"/>
            <a:ext cx="515937"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liennummernplatzhalter 5"/>
          <p:cNvSpPr>
            <a:spLocks noGrp="1"/>
          </p:cNvSpPr>
          <p:nvPr>
            <p:ph type="sldNum" sz="quarter" idx="4"/>
          </p:nvPr>
        </p:nvSpPr>
        <p:spPr>
          <a:xfrm>
            <a:off x="11768332" y="6409768"/>
            <a:ext cx="331393" cy="365125"/>
          </a:xfrm>
          <a:prstGeom prst="rect">
            <a:avLst/>
          </a:prstGeom>
        </p:spPr>
        <p:txBody>
          <a:bodyPr vert="horz" lIns="91440" tIns="45720" rIns="91440" bIns="45720" rtlCol="0" anchor="ctr"/>
          <a:lstStyle>
            <a:lvl1pPr algn="r">
              <a:defRPr sz="1000">
                <a:solidFill>
                  <a:schemeClr val="bg1"/>
                </a:solidFill>
                <a:latin typeface="Sparkasse Rg" panose="020B0504050602020204" pitchFamily="34" charset="0"/>
              </a:defRPr>
            </a:lvl1pPr>
          </a:lstStyle>
          <a:p>
            <a:fld id="{0D8455B8-C5EF-4A5E-95A2-81051F43C18F}" type="slidenum">
              <a:rPr lang="de-DE" smtClean="0"/>
              <a:pPr/>
              <a:t>‹Nr.›</a:t>
            </a:fld>
            <a:endParaRPr lang="de-DE" dirty="0"/>
          </a:p>
        </p:txBody>
      </p:sp>
      <p:sp>
        <p:nvSpPr>
          <p:cNvPr id="11" name="Fußzeilenplatzhalter 4"/>
          <p:cNvSpPr>
            <a:spLocks noGrp="1"/>
          </p:cNvSpPr>
          <p:nvPr>
            <p:ph type="ftr" sz="quarter" idx="3"/>
          </p:nvPr>
        </p:nvSpPr>
        <p:spPr>
          <a:xfrm>
            <a:off x="1609726" y="6409768"/>
            <a:ext cx="8982074" cy="365125"/>
          </a:xfrm>
          <a:prstGeom prst="rect">
            <a:avLst/>
          </a:prstGeom>
        </p:spPr>
        <p:txBody>
          <a:bodyPr vert="horz" lIns="91440" tIns="45720" rIns="91440" bIns="45720" rtlCol="0" anchor="ctr"/>
          <a:lstStyle>
            <a:lvl1pPr algn="ctr">
              <a:defRPr sz="1000">
                <a:solidFill>
                  <a:schemeClr val="tx1"/>
                </a:solidFill>
                <a:latin typeface="Sparkasse Rg" panose="020B0504050602020204" pitchFamily="34" charset="0"/>
              </a:defRPr>
            </a:lvl1pPr>
          </a:lstStyle>
          <a:p>
            <a:r>
              <a:rPr lang="de-DE" dirty="0"/>
              <a:t>Präsentationstitel</a:t>
            </a:r>
          </a:p>
        </p:txBody>
      </p:sp>
    </p:spTree>
    <p:extLst>
      <p:ext uri="{BB962C8B-B14F-4D97-AF65-F5344CB8AC3E}">
        <p14:creationId xmlns:p14="http://schemas.microsoft.com/office/powerpoint/2010/main" val="37282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Untertitel +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8" y="75941"/>
            <a:ext cx="11160125" cy="664228"/>
          </a:xfrm>
        </p:spPr>
        <p:txBody>
          <a:bodyPr anchor="t" anchorCtr="0">
            <a:noAutofit/>
          </a:bodyPr>
          <a:lstStyle/>
          <a:p>
            <a:r>
              <a:rPr lang="de-DE" dirty="0"/>
              <a:t>Titel durch Klicken bearbeiten</a:t>
            </a:r>
          </a:p>
        </p:txBody>
      </p:sp>
      <p:sp>
        <p:nvSpPr>
          <p:cNvPr id="8" name="Textplatzhalter 7"/>
          <p:cNvSpPr>
            <a:spLocks noGrp="1"/>
          </p:cNvSpPr>
          <p:nvPr>
            <p:ph type="body" sz="quarter" idx="13" hasCustomPrompt="1"/>
          </p:nvPr>
        </p:nvSpPr>
        <p:spPr>
          <a:xfrm>
            <a:off x="515938" y="1543050"/>
            <a:ext cx="11160126" cy="4572000"/>
          </a:xfrm>
        </p:spPr>
        <p:txBody>
          <a:bodyPr/>
          <a:lstStyle>
            <a:lvl1pPr marL="0" indent="0">
              <a:buNone/>
              <a:defRPr baseline="0">
                <a:latin typeface="Sparkasse Rg" panose="020B0504050602020204" pitchFamily="34" charset="0"/>
              </a:defRPr>
            </a:lvl1pPr>
            <a:lvl2pPr>
              <a:defRPr>
                <a:latin typeface="Sparkasse Rg" panose="020B0504050602020204" pitchFamily="34" charset="0"/>
              </a:defRPr>
            </a:lvl2pPr>
            <a:lvl3pPr>
              <a:defRPr>
                <a:latin typeface="Sparkasse Rg" panose="020B0504050602020204" pitchFamily="34" charset="0"/>
              </a:defRPr>
            </a:lvl3pPr>
            <a:lvl4pPr>
              <a:defRPr>
                <a:latin typeface="Sparkasse Rg" panose="020B0504050602020204" pitchFamily="34" charset="0"/>
              </a:defRPr>
            </a:lvl4pPr>
            <a:lvl5pPr>
              <a:defRPr>
                <a:latin typeface="Sparkasse Rg" panose="020B0504050602020204" pitchFamily="34" charset="0"/>
              </a:defRPr>
            </a:lvl5pPr>
          </a:lstStyle>
          <a:p>
            <a:pPr lvl="0"/>
            <a:r>
              <a:rPr lang="de-DE" dirty="0"/>
              <a:t>Textfeld durch Klicken bearbeiten</a:t>
            </a:r>
          </a:p>
        </p:txBody>
      </p:sp>
      <p:sp>
        <p:nvSpPr>
          <p:cNvPr id="7" name="Rechteck 6"/>
          <p:cNvSpPr/>
          <p:nvPr userDrawn="1"/>
        </p:nvSpPr>
        <p:spPr>
          <a:xfrm>
            <a:off x="11676061" y="0"/>
            <a:ext cx="515937"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liennummernplatzhalter 5"/>
          <p:cNvSpPr>
            <a:spLocks noGrp="1"/>
          </p:cNvSpPr>
          <p:nvPr>
            <p:ph type="sldNum" sz="quarter" idx="4"/>
          </p:nvPr>
        </p:nvSpPr>
        <p:spPr>
          <a:xfrm>
            <a:off x="11759786" y="6409768"/>
            <a:ext cx="331393" cy="365125"/>
          </a:xfrm>
          <a:prstGeom prst="rect">
            <a:avLst/>
          </a:prstGeom>
        </p:spPr>
        <p:txBody>
          <a:bodyPr vert="horz" lIns="91440" tIns="45720" rIns="91440" bIns="45720" rtlCol="0" anchor="ctr"/>
          <a:lstStyle>
            <a:lvl1pPr algn="r">
              <a:defRPr sz="1000">
                <a:solidFill>
                  <a:schemeClr val="bg1"/>
                </a:solidFill>
                <a:latin typeface="Sparkasse Rg" panose="020B0504050602020204" pitchFamily="34" charset="0"/>
              </a:defRPr>
            </a:lvl1pPr>
          </a:lstStyle>
          <a:p>
            <a:fld id="{0D8455B8-C5EF-4A5E-95A2-81051F43C18F}" type="slidenum">
              <a:rPr lang="de-DE" smtClean="0"/>
              <a:pPr/>
              <a:t>‹Nr.›</a:t>
            </a:fld>
            <a:endParaRPr lang="de-DE" dirty="0"/>
          </a:p>
        </p:txBody>
      </p:sp>
      <p:sp>
        <p:nvSpPr>
          <p:cNvPr id="4" name="Textplatzhalter 3"/>
          <p:cNvSpPr>
            <a:spLocks noGrp="1"/>
          </p:cNvSpPr>
          <p:nvPr>
            <p:ph type="body" sz="quarter" idx="14" hasCustomPrompt="1"/>
          </p:nvPr>
        </p:nvSpPr>
        <p:spPr>
          <a:xfrm>
            <a:off x="515938" y="740169"/>
            <a:ext cx="11160125" cy="373062"/>
          </a:xfrm>
        </p:spPr>
        <p:txBody>
          <a:bodyPr/>
          <a:lstStyle>
            <a:lvl1pPr marL="0" marR="0" indent="0" algn="l" defTabSz="914400" rtl="0" eaLnBrk="1" fontAlgn="auto" latinLnBrk="0" hangingPunct="1">
              <a:lnSpc>
                <a:spcPct val="90000"/>
              </a:lnSpc>
              <a:spcBef>
                <a:spcPts val="1000"/>
              </a:spcBef>
              <a:spcAft>
                <a:spcPts val="0"/>
              </a:spcAft>
              <a:buClr>
                <a:srgbClr val="FF0000"/>
              </a:buClr>
              <a:buSzTx/>
              <a:buFont typeface="+mj-lt"/>
              <a:buNone/>
              <a:tabLst/>
              <a:defRPr sz="2800">
                <a:solidFill>
                  <a:srgbClr val="FF0000"/>
                </a:solidFill>
                <a:latin typeface="+mj-lt"/>
              </a:defRPr>
            </a:lvl1pPr>
          </a:lstStyle>
          <a:p>
            <a:pPr marL="0" marR="0" lvl="0" indent="0" algn="l" defTabSz="914400" rtl="0" eaLnBrk="1" fontAlgn="auto" latinLnBrk="0" hangingPunct="1">
              <a:lnSpc>
                <a:spcPct val="90000"/>
              </a:lnSpc>
              <a:spcBef>
                <a:spcPts val="1000"/>
              </a:spcBef>
              <a:spcAft>
                <a:spcPts val="0"/>
              </a:spcAft>
              <a:buClr>
                <a:srgbClr val="FF0000"/>
              </a:buClr>
              <a:buSzTx/>
              <a:buFont typeface="+mj-lt"/>
              <a:buNone/>
              <a:tabLst/>
              <a:defRPr/>
            </a:pPr>
            <a:r>
              <a:rPr lang="de-DE" sz="2400" b="0" dirty="0"/>
              <a:t>Untertitel durch Klicken bearbeiten</a:t>
            </a:r>
          </a:p>
        </p:txBody>
      </p:sp>
      <p:sp>
        <p:nvSpPr>
          <p:cNvPr id="11" name="Fußzeilenplatzhalter 4"/>
          <p:cNvSpPr>
            <a:spLocks noGrp="1"/>
          </p:cNvSpPr>
          <p:nvPr>
            <p:ph type="ftr" sz="quarter" idx="3"/>
          </p:nvPr>
        </p:nvSpPr>
        <p:spPr>
          <a:xfrm>
            <a:off x="1609726" y="6409768"/>
            <a:ext cx="8982074" cy="365125"/>
          </a:xfrm>
          <a:prstGeom prst="rect">
            <a:avLst/>
          </a:prstGeom>
        </p:spPr>
        <p:txBody>
          <a:bodyPr vert="horz" lIns="91440" tIns="45720" rIns="91440" bIns="45720" rtlCol="0" anchor="ctr"/>
          <a:lstStyle>
            <a:lvl1pPr algn="ctr">
              <a:defRPr sz="1000">
                <a:solidFill>
                  <a:schemeClr val="tx1"/>
                </a:solidFill>
                <a:latin typeface="Sparkasse Rg" panose="020B0504050602020204" pitchFamily="34" charset="0"/>
              </a:defRPr>
            </a:lvl1pPr>
          </a:lstStyle>
          <a:p>
            <a:r>
              <a:rPr lang="de-DE" dirty="0"/>
              <a:t>Präsentationstitel</a:t>
            </a:r>
          </a:p>
        </p:txBody>
      </p:sp>
    </p:spTree>
    <p:extLst>
      <p:ext uri="{BB962C8B-B14F-4D97-AF65-F5344CB8AC3E}">
        <p14:creationId xmlns:p14="http://schemas.microsoft.com/office/powerpoint/2010/main" val="148116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e Folie mit Agendapunk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Präsentationstitel</a:t>
            </a:r>
            <a:endParaRPr lang="de-DE" dirty="0"/>
          </a:p>
        </p:txBody>
      </p:sp>
      <p:sp>
        <p:nvSpPr>
          <p:cNvPr id="5" name="Textplatzhalter 4"/>
          <p:cNvSpPr>
            <a:spLocks noGrp="1"/>
          </p:cNvSpPr>
          <p:nvPr>
            <p:ph type="body" sz="quarter" idx="12" hasCustomPrompt="1"/>
          </p:nvPr>
        </p:nvSpPr>
        <p:spPr>
          <a:xfrm>
            <a:off x="515938" y="549275"/>
            <a:ext cx="11160126" cy="5575300"/>
          </a:xfrm>
        </p:spPr>
        <p:txBody>
          <a:bodyPr/>
          <a:lstStyle>
            <a:lvl1pPr>
              <a:defRPr/>
            </a:lvl1pPr>
          </a:lstStyle>
          <a:p>
            <a:pPr lvl="0"/>
            <a:r>
              <a:rPr lang="de-DE" dirty="0"/>
              <a:t>Inhalt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hteck 5"/>
          <p:cNvSpPr/>
          <p:nvPr userDrawn="1"/>
        </p:nvSpPr>
        <p:spPr>
          <a:xfrm>
            <a:off x="11676063" y="0"/>
            <a:ext cx="515937"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r Verbinder 6"/>
          <p:cNvCxnSpPr/>
          <p:nvPr userDrawn="1"/>
        </p:nvCxnSpPr>
        <p:spPr>
          <a:xfrm flipV="1">
            <a:off x="519499" y="193963"/>
            <a:ext cx="0" cy="17674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Foliennummernplatzhalter 5"/>
          <p:cNvSpPr>
            <a:spLocks noGrp="1"/>
          </p:cNvSpPr>
          <p:nvPr>
            <p:ph type="sldNum" sz="quarter" idx="4"/>
          </p:nvPr>
        </p:nvSpPr>
        <p:spPr>
          <a:xfrm>
            <a:off x="11759786" y="6409768"/>
            <a:ext cx="331393" cy="365125"/>
          </a:xfrm>
          <a:prstGeom prst="rect">
            <a:avLst/>
          </a:prstGeom>
        </p:spPr>
        <p:txBody>
          <a:bodyPr vert="horz" lIns="91440" tIns="45720" rIns="91440" bIns="45720" rtlCol="0" anchor="ctr"/>
          <a:lstStyle>
            <a:lvl1pPr algn="r">
              <a:defRPr sz="1000">
                <a:solidFill>
                  <a:schemeClr val="bg1"/>
                </a:solidFill>
                <a:latin typeface="Sparkasse Rg" panose="020B0504050602020204" pitchFamily="34" charset="0"/>
              </a:defRPr>
            </a:lvl1pPr>
          </a:lstStyle>
          <a:p>
            <a:fld id="{0D8455B8-C5EF-4A5E-95A2-81051F43C18F}" type="slidenum">
              <a:rPr lang="de-DE" smtClean="0"/>
              <a:pPr/>
              <a:t>‹Nr.›</a:t>
            </a:fld>
            <a:endParaRPr lang="de-DE" dirty="0"/>
          </a:p>
        </p:txBody>
      </p:sp>
      <p:sp>
        <p:nvSpPr>
          <p:cNvPr id="15" name="Textplatzhalter 14"/>
          <p:cNvSpPr>
            <a:spLocks noGrp="1"/>
          </p:cNvSpPr>
          <p:nvPr>
            <p:ph type="body" sz="quarter" idx="13" hasCustomPrompt="1"/>
          </p:nvPr>
        </p:nvSpPr>
        <p:spPr>
          <a:xfrm>
            <a:off x="544513" y="169343"/>
            <a:ext cx="4999037" cy="225982"/>
          </a:xfrm>
        </p:spPr>
        <p:txBody>
          <a:bodyPr anchor="ctr" anchorCtr="0"/>
          <a:lstStyle>
            <a:lvl1pPr marL="0" indent="0">
              <a:buNone/>
              <a:defRPr sz="800">
                <a:solidFill>
                  <a:srgbClr val="FF0000"/>
                </a:solidFill>
              </a:defRPr>
            </a:lvl1pPr>
          </a:lstStyle>
          <a:p>
            <a:pPr lvl="0"/>
            <a:r>
              <a:rPr lang="de-DE" dirty="0"/>
              <a:t>Aktuellen </a:t>
            </a:r>
            <a:r>
              <a:rPr lang="de-DE" dirty="0" err="1"/>
              <a:t>Agendapunkt</a:t>
            </a:r>
            <a:r>
              <a:rPr lang="de-DE" dirty="0"/>
              <a:t> durch Klicken hinzufügen</a:t>
            </a:r>
          </a:p>
        </p:txBody>
      </p:sp>
    </p:spTree>
    <p:extLst>
      <p:ext uri="{BB962C8B-B14F-4D97-AF65-F5344CB8AC3E}">
        <p14:creationId xmlns:p14="http://schemas.microsoft.com/office/powerpoint/2010/main" val="256460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e Folie ohne Agendapunk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Präsentationstitel</a:t>
            </a:r>
            <a:endParaRPr lang="de-DE" dirty="0"/>
          </a:p>
        </p:txBody>
      </p:sp>
      <p:sp>
        <p:nvSpPr>
          <p:cNvPr id="5" name="Textplatzhalter 4"/>
          <p:cNvSpPr>
            <a:spLocks noGrp="1"/>
          </p:cNvSpPr>
          <p:nvPr>
            <p:ph type="body" sz="quarter" idx="12" hasCustomPrompt="1"/>
          </p:nvPr>
        </p:nvSpPr>
        <p:spPr>
          <a:xfrm>
            <a:off x="515937" y="549275"/>
            <a:ext cx="11160125" cy="5560968"/>
          </a:xfrm>
        </p:spPr>
        <p:txBody>
          <a:bodyPr/>
          <a:lstStyle>
            <a:lvl1pPr>
              <a:defRPr/>
            </a:lvl1pPr>
          </a:lstStyle>
          <a:p>
            <a:pPr lvl="0"/>
            <a:r>
              <a:rPr lang="de-DE" dirty="0"/>
              <a:t>Inhalt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hteck 5"/>
          <p:cNvSpPr/>
          <p:nvPr userDrawn="1"/>
        </p:nvSpPr>
        <p:spPr>
          <a:xfrm>
            <a:off x="11676063" y="0"/>
            <a:ext cx="515937"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5"/>
          <p:cNvSpPr>
            <a:spLocks noGrp="1"/>
          </p:cNvSpPr>
          <p:nvPr>
            <p:ph type="sldNum" sz="quarter" idx="4"/>
          </p:nvPr>
        </p:nvSpPr>
        <p:spPr>
          <a:xfrm>
            <a:off x="11759786" y="6409768"/>
            <a:ext cx="331393" cy="365125"/>
          </a:xfrm>
          <a:prstGeom prst="rect">
            <a:avLst/>
          </a:prstGeom>
        </p:spPr>
        <p:txBody>
          <a:bodyPr vert="horz" lIns="91440" tIns="45720" rIns="91440" bIns="45720" rtlCol="0" anchor="ctr"/>
          <a:lstStyle>
            <a:lvl1pPr algn="r">
              <a:defRPr sz="1000">
                <a:solidFill>
                  <a:schemeClr val="bg1"/>
                </a:solidFill>
                <a:latin typeface="Sparkasse Rg" panose="020B0504050602020204" pitchFamily="34" charset="0"/>
              </a:defRPr>
            </a:lvl1pPr>
          </a:lstStyle>
          <a:p>
            <a:fld id="{0D8455B8-C5EF-4A5E-95A2-81051F43C18F}" type="slidenum">
              <a:rPr lang="de-DE" smtClean="0"/>
              <a:pPr/>
              <a:t>‹Nr.›</a:t>
            </a:fld>
            <a:endParaRPr lang="de-DE" dirty="0"/>
          </a:p>
        </p:txBody>
      </p:sp>
    </p:spTree>
    <p:extLst>
      <p:ext uri="{BB962C8B-B14F-4D97-AF65-F5344CB8AC3E}">
        <p14:creationId xmlns:p14="http://schemas.microsoft.com/office/powerpoint/2010/main" val="416276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6" y="79027"/>
            <a:ext cx="11160126" cy="669925"/>
          </a:xfrm>
        </p:spPr>
        <p:txBody>
          <a:bodyPr anchor="t" anchorCtr="0">
            <a:noAutofit/>
          </a:bodyPr>
          <a:lstStyle/>
          <a:p>
            <a:r>
              <a:rPr lang="de-DE" dirty="0"/>
              <a:t>Titel durch Klicken bearbeiten</a:t>
            </a:r>
          </a:p>
        </p:txBody>
      </p:sp>
      <p:sp>
        <p:nvSpPr>
          <p:cNvPr id="3" name="Textplatzhalter 2"/>
          <p:cNvSpPr>
            <a:spLocks noGrp="1"/>
          </p:cNvSpPr>
          <p:nvPr>
            <p:ph type="body" idx="1" hasCustomPrompt="1"/>
          </p:nvPr>
        </p:nvSpPr>
        <p:spPr>
          <a:xfrm>
            <a:off x="515938" y="878117"/>
            <a:ext cx="5418333" cy="350155"/>
          </a:xfrm>
        </p:spPr>
        <p:txBody>
          <a:bodyPr anchor="t" anchorCtr="0">
            <a:noAutofit/>
          </a:bodyPr>
          <a:lstStyle>
            <a:lvl1pPr marL="0" indent="0">
              <a:buNone/>
              <a:defRPr sz="2000" b="1">
                <a:latin typeface="Sparkasse Rg" panose="020B05040506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Aufzählung durch Klicken bearbeiten</a:t>
            </a:r>
          </a:p>
        </p:txBody>
      </p:sp>
      <p:sp>
        <p:nvSpPr>
          <p:cNvPr id="4" name="Inhaltsplatzhalter 3"/>
          <p:cNvSpPr>
            <a:spLocks noGrp="1"/>
          </p:cNvSpPr>
          <p:nvPr>
            <p:ph sz="half" idx="2"/>
          </p:nvPr>
        </p:nvSpPr>
        <p:spPr>
          <a:xfrm>
            <a:off x="515940" y="1301193"/>
            <a:ext cx="5418331" cy="4804332"/>
          </a:xfrm>
        </p:spPr>
        <p:txBody>
          <a:bodyPr anchor="t" anchorCtr="0">
            <a:noAutofit/>
          </a:bodyPr>
          <a:lstStyle>
            <a:lvl1pPr>
              <a:defRPr>
                <a:latin typeface="Sparkasse Rg" panose="020B0504050602020204" pitchFamily="34" charset="0"/>
              </a:defRPr>
            </a:lvl1pPr>
            <a:lvl2pPr>
              <a:defRPr>
                <a:latin typeface="Sparkasse Rg" panose="020B0504050602020204" pitchFamily="34" charset="0"/>
              </a:defRPr>
            </a:lvl2pPr>
            <a:lvl3pPr>
              <a:defRPr>
                <a:latin typeface="Sparkasse Rg" panose="020B0504050602020204" pitchFamily="34" charset="0"/>
              </a:defRPr>
            </a:lvl3pPr>
            <a:lvl4pPr>
              <a:defRPr>
                <a:latin typeface="Sparkasse Rg" panose="020B0504050602020204" pitchFamily="34" charset="0"/>
              </a:defRPr>
            </a:lvl4pPr>
            <a:lvl5pPr>
              <a:defRPr>
                <a:latin typeface="Sparkasse Rg" panose="020B05040506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hasCustomPrompt="1"/>
          </p:nvPr>
        </p:nvSpPr>
        <p:spPr>
          <a:xfrm>
            <a:off x="6242181" y="878117"/>
            <a:ext cx="5433882" cy="350155"/>
          </a:xfrm>
        </p:spPr>
        <p:txBody>
          <a:bodyPr anchor="t" anchorCtr="0">
            <a:noAutofit/>
          </a:bodyPr>
          <a:lstStyle>
            <a:lvl1pPr marL="0" indent="0">
              <a:buNone/>
              <a:defRPr sz="2000" b="1">
                <a:latin typeface="Sparkasse Rg" panose="020B05040506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Aufzählung durch Klicken bearbeiten</a:t>
            </a:r>
          </a:p>
        </p:txBody>
      </p:sp>
      <p:sp>
        <p:nvSpPr>
          <p:cNvPr id="6" name="Inhaltsplatzhalter 5"/>
          <p:cNvSpPr>
            <a:spLocks noGrp="1"/>
          </p:cNvSpPr>
          <p:nvPr>
            <p:ph sz="quarter" idx="4"/>
          </p:nvPr>
        </p:nvSpPr>
        <p:spPr>
          <a:xfrm>
            <a:off x="6242181" y="1301194"/>
            <a:ext cx="5433882" cy="4804332"/>
          </a:xfrm>
        </p:spPr>
        <p:txBody>
          <a:bodyPr anchor="t" anchorCtr="0">
            <a:noAutofit/>
          </a:bodyPr>
          <a:lstStyle>
            <a:lvl1pPr>
              <a:defRPr>
                <a:latin typeface="Sparkasse Rg" panose="020B0504050602020204" pitchFamily="34" charset="0"/>
              </a:defRPr>
            </a:lvl1pPr>
            <a:lvl2pPr>
              <a:defRPr>
                <a:latin typeface="Sparkasse Rg" panose="020B0504050602020204" pitchFamily="34" charset="0"/>
              </a:defRPr>
            </a:lvl2pPr>
            <a:lvl3pPr>
              <a:defRPr>
                <a:latin typeface="Sparkasse Rg" panose="020B0504050602020204" pitchFamily="34" charset="0"/>
              </a:defRPr>
            </a:lvl3pPr>
            <a:lvl4pPr>
              <a:defRPr>
                <a:latin typeface="Sparkasse Rg" panose="020B0504050602020204" pitchFamily="34" charset="0"/>
              </a:defRPr>
            </a:lvl4pPr>
            <a:lvl5pPr>
              <a:defRPr>
                <a:latin typeface="Sparkasse Rg" panose="020B05040506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p:cNvSpPr/>
          <p:nvPr userDrawn="1"/>
        </p:nvSpPr>
        <p:spPr>
          <a:xfrm>
            <a:off x="11676063" y="0"/>
            <a:ext cx="515937"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5"/>
          <p:cNvSpPr>
            <a:spLocks noGrp="1"/>
          </p:cNvSpPr>
          <p:nvPr>
            <p:ph type="sldNum" sz="quarter" idx="16"/>
          </p:nvPr>
        </p:nvSpPr>
        <p:spPr>
          <a:xfrm>
            <a:off x="11759786" y="6409768"/>
            <a:ext cx="331393" cy="365125"/>
          </a:xfrm>
          <a:prstGeom prst="rect">
            <a:avLst/>
          </a:prstGeom>
        </p:spPr>
        <p:txBody>
          <a:bodyPr vert="horz" lIns="91440" tIns="45720" rIns="91440" bIns="45720" rtlCol="0" anchor="ctr"/>
          <a:lstStyle>
            <a:lvl1pPr algn="r">
              <a:defRPr sz="1000">
                <a:solidFill>
                  <a:schemeClr val="bg1"/>
                </a:solidFill>
                <a:latin typeface="Sparkasse Rg" panose="020B0504050602020204" pitchFamily="34" charset="0"/>
              </a:defRPr>
            </a:lvl1pPr>
          </a:lstStyle>
          <a:p>
            <a:fld id="{0D8455B8-C5EF-4A5E-95A2-81051F43C18F}" type="slidenum">
              <a:rPr lang="de-DE" smtClean="0"/>
              <a:pPr/>
              <a:t>‹Nr.›</a:t>
            </a:fld>
            <a:endParaRPr lang="de-DE" dirty="0"/>
          </a:p>
        </p:txBody>
      </p:sp>
      <p:sp>
        <p:nvSpPr>
          <p:cNvPr id="11" name="Fußzeilenplatzhalter 4"/>
          <p:cNvSpPr>
            <a:spLocks noGrp="1"/>
          </p:cNvSpPr>
          <p:nvPr>
            <p:ph type="ftr" sz="quarter" idx="17"/>
          </p:nvPr>
        </p:nvSpPr>
        <p:spPr>
          <a:xfrm>
            <a:off x="1609726" y="6409768"/>
            <a:ext cx="8982074" cy="365125"/>
          </a:xfrm>
          <a:prstGeom prst="rect">
            <a:avLst/>
          </a:prstGeom>
        </p:spPr>
        <p:txBody>
          <a:bodyPr vert="horz" lIns="91440" tIns="45720" rIns="91440" bIns="45720" rtlCol="0" anchor="ctr"/>
          <a:lstStyle>
            <a:lvl1pPr algn="ctr">
              <a:defRPr sz="1000">
                <a:solidFill>
                  <a:schemeClr val="tx1"/>
                </a:solidFill>
                <a:latin typeface="Sparkasse Rg" panose="020B0504050602020204" pitchFamily="34" charset="0"/>
              </a:defRPr>
            </a:lvl1pPr>
          </a:lstStyle>
          <a:p>
            <a:r>
              <a:rPr lang="de-DE" dirty="0"/>
              <a:t>Präsentationstitel</a:t>
            </a:r>
          </a:p>
        </p:txBody>
      </p:sp>
    </p:spTree>
    <p:extLst>
      <p:ext uri="{BB962C8B-B14F-4D97-AF65-F5344CB8AC3E}">
        <p14:creationId xmlns:p14="http://schemas.microsoft.com/office/powerpoint/2010/main" val="20032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9826" y="78999"/>
            <a:ext cx="11146237" cy="667418"/>
          </a:xfrm>
          <a:prstGeom prst="rect">
            <a:avLst/>
          </a:prstGeom>
        </p:spPr>
        <p:txBody>
          <a:bodyPr vert="horz" lIns="0" tIns="45720" rIns="0" bIns="45720" rtlCol="0" anchor="t" anchorCtr="0">
            <a:noAutofit/>
          </a:bodyPr>
          <a:lstStyle/>
          <a:p>
            <a:r>
              <a:rPr lang="de-DE" dirty="0"/>
              <a:t>Titel durch Klicken bearbeiten</a:t>
            </a:r>
          </a:p>
        </p:txBody>
      </p:sp>
      <p:sp>
        <p:nvSpPr>
          <p:cNvPr id="3" name="Textplatzhalter 2"/>
          <p:cNvSpPr>
            <a:spLocks noGrp="1"/>
          </p:cNvSpPr>
          <p:nvPr>
            <p:ph type="body" idx="1"/>
          </p:nvPr>
        </p:nvSpPr>
        <p:spPr>
          <a:xfrm>
            <a:off x="515938" y="888274"/>
            <a:ext cx="11160125" cy="5287046"/>
          </a:xfrm>
          <a:prstGeom prst="rect">
            <a:avLst/>
          </a:prstGeom>
        </p:spPr>
        <p:txBody>
          <a:bodyPr vert="horz" lIns="0" tIns="45720" rIns="0" bIns="4572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1609726" y="6409768"/>
            <a:ext cx="8982074" cy="365125"/>
          </a:xfrm>
          <a:prstGeom prst="rect">
            <a:avLst/>
          </a:prstGeom>
        </p:spPr>
        <p:txBody>
          <a:bodyPr vert="horz" lIns="91440" tIns="45720" rIns="91440" bIns="45720" rtlCol="0" anchor="ctr"/>
          <a:lstStyle>
            <a:lvl1pPr algn="ctr">
              <a:defRPr sz="1000">
                <a:solidFill>
                  <a:schemeClr val="tx1"/>
                </a:solidFill>
                <a:latin typeface="Sparkasse Rg" panose="020B0504050602020204" pitchFamily="34" charset="0"/>
              </a:defRPr>
            </a:lvl1pPr>
          </a:lstStyle>
          <a:p>
            <a:r>
              <a:rPr lang="de-DE" dirty="0"/>
              <a:t>Präsentationstitel</a:t>
            </a:r>
          </a:p>
        </p:txBody>
      </p:sp>
      <p:sp>
        <p:nvSpPr>
          <p:cNvPr id="4" name="Textfeld 3"/>
          <p:cNvSpPr txBox="1"/>
          <p:nvPr userDrawn="1"/>
        </p:nvSpPr>
        <p:spPr>
          <a:xfrm>
            <a:off x="437558" y="6361499"/>
            <a:ext cx="1172168" cy="461665"/>
          </a:xfrm>
          <a:prstGeom prst="rect">
            <a:avLst/>
          </a:prstGeom>
          <a:noFill/>
        </p:spPr>
        <p:txBody>
          <a:bodyPr wrap="square" rtlCol="0">
            <a:spAutoFit/>
          </a:bodyPr>
          <a:lstStyle/>
          <a:p>
            <a:r>
              <a:rPr lang="de-DE" sz="1200" dirty="0">
                <a:solidFill>
                  <a:srgbClr val="FF0000"/>
                </a:solidFill>
                <a:latin typeface="Sparkasse Symbol" panose="05000000000000000000" pitchFamily="2" charset="2"/>
              </a:rPr>
              <a:t>S </a:t>
            </a:r>
            <a:r>
              <a:rPr lang="de-DE" sz="1200" dirty="0">
                <a:solidFill>
                  <a:srgbClr val="FF0000"/>
                </a:solidFill>
                <a:latin typeface="+mn-lt"/>
              </a:rPr>
              <a:t>Förde</a:t>
            </a:r>
            <a:br>
              <a:rPr lang="de-DE" sz="1200" baseline="0" dirty="0">
                <a:solidFill>
                  <a:srgbClr val="FF0000"/>
                </a:solidFill>
                <a:latin typeface="+mn-lt"/>
              </a:rPr>
            </a:br>
            <a:r>
              <a:rPr lang="de-DE" sz="1200" baseline="0" dirty="0">
                <a:solidFill>
                  <a:srgbClr val="FF0000"/>
                </a:solidFill>
                <a:latin typeface="+mn-lt"/>
              </a:rPr>
              <a:t>       Sparkasse</a:t>
            </a:r>
            <a:endParaRPr lang="de-DE" sz="1200" dirty="0">
              <a:solidFill>
                <a:srgbClr val="FF0000"/>
              </a:solidFill>
              <a:latin typeface="Sparkasse Symbol" panose="05000000000000000000" pitchFamily="2" charset="2"/>
            </a:endParaRPr>
          </a:p>
        </p:txBody>
      </p:sp>
      <p:sp>
        <p:nvSpPr>
          <p:cNvPr id="7" name="Foliennummernplatzhalter 5"/>
          <p:cNvSpPr>
            <a:spLocks noGrp="1"/>
          </p:cNvSpPr>
          <p:nvPr>
            <p:ph type="sldNum" sz="quarter" idx="4"/>
          </p:nvPr>
        </p:nvSpPr>
        <p:spPr>
          <a:xfrm>
            <a:off x="11759786" y="6409768"/>
            <a:ext cx="331393" cy="365125"/>
          </a:xfrm>
          <a:prstGeom prst="rect">
            <a:avLst/>
          </a:prstGeom>
        </p:spPr>
        <p:txBody>
          <a:bodyPr vert="horz" lIns="91440" tIns="45720" rIns="91440" bIns="45720" rtlCol="0" anchor="ctr"/>
          <a:lstStyle>
            <a:lvl1pPr algn="r">
              <a:defRPr sz="1000">
                <a:solidFill>
                  <a:schemeClr val="bg1"/>
                </a:solidFill>
                <a:latin typeface="Sparkasse Rg" panose="020B0504050602020204" pitchFamily="34" charset="0"/>
              </a:defRPr>
            </a:lvl1pPr>
          </a:lstStyle>
          <a:p>
            <a:fld id="{0D8455B8-C5EF-4A5E-95A2-81051F43C18F}" type="slidenum">
              <a:rPr lang="de-DE" smtClean="0"/>
              <a:pPr/>
              <a:t>‹Nr.›</a:t>
            </a:fld>
            <a:endParaRPr lang="de-DE" dirty="0"/>
          </a:p>
        </p:txBody>
      </p:sp>
    </p:spTree>
    <p:extLst>
      <p:ext uri="{BB962C8B-B14F-4D97-AF65-F5344CB8AC3E}">
        <p14:creationId xmlns:p14="http://schemas.microsoft.com/office/powerpoint/2010/main" val="4275947148"/>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2" r:id="rId3"/>
    <p:sldLayoutId id="2147483650" r:id="rId4"/>
    <p:sldLayoutId id="2147483654" r:id="rId5"/>
    <p:sldLayoutId id="2147483669" r:id="rId6"/>
    <p:sldLayoutId id="2147483660" r:id="rId7"/>
    <p:sldLayoutId id="2147483667" r:id="rId8"/>
    <p:sldLayoutId id="2147483653" r:id="rId9"/>
    <p:sldLayoutId id="2147483666" r:id="rId10"/>
    <p:sldLayoutId id="2147483657" r:id="rId11"/>
    <p:sldLayoutId id="2147483668" r:id="rId12"/>
    <p:sldLayoutId id="2147483670" r:id="rId13"/>
    <p:sldLayoutId id="2147483658" r:id="rId14"/>
    <p:sldLayoutId id="2147483665" r:id="rId15"/>
    <p:sldLayoutId id="2147483661" r:id="rId16"/>
    <p:sldLayoutId id="2147483664" r:id="rId17"/>
    <p:sldLayoutId id="2147483656" r:id="rId18"/>
    <p:sldLayoutId id="2147483672" r:id="rId19"/>
    <p:sldLayoutId id="2147483673" r:id="rId20"/>
    <p:sldLayoutId id="2147483674" r:id="rId21"/>
    <p:sldLayoutId id="2147483675" r:id="rId22"/>
  </p:sldLayoutIdLst>
  <p:hf hdr="0" dt="0"/>
  <p:txStyles>
    <p:titleStyle>
      <a:lvl1pPr algn="l" defTabSz="914400" rtl="0" eaLnBrk="1" latinLnBrk="0" hangingPunct="1">
        <a:lnSpc>
          <a:spcPct val="90000"/>
        </a:lnSpc>
        <a:spcBef>
          <a:spcPct val="0"/>
        </a:spcBef>
        <a:buNone/>
        <a:defRPr sz="4000" kern="1200">
          <a:solidFill>
            <a:srgbClr val="FF0000"/>
          </a:solidFill>
          <a:latin typeface="Sparkasse Head" panose="020B0804050602020204" pitchFamily="34" charset="0"/>
          <a:ea typeface="+mj-ea"/>
          <a:cs typeface="+mj-cs"/>
        </a:defRPr>
      </a:lvl1pPr>
    </p:titleStyle>
    <p:bodyStyle>
      <a:lvl1pPr marL="514350" indent="-514350" algn="l" defTabSz="914400" rtl="0" eaLnBrk="1" latinLnBrk="0" hangingPunct="1">
        <a:lnSpc>
          <a:spcPct val="90000"/>
        </a:lnSpc>
        <a:spcBef>
          <a:spcPts val="1000"/>
        </a:spcBef>
        <a:buClr>
          <a:srgbClr val="FF0000"/>
        </a:buClr>
        <a:buFont typeface="+mj-lt"/>
        <a:buAutoNum type="arabicPeriod"/>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00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00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000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3974" userDrawn="1">
          <p15:clr>
            <a:srgbClr val="F26B43"/>
          </p15:clr>
        </p15:guide>
        <p15:guide id="6"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hyperlink" Target="http://www.mea.mpisoc.mpg.de/" TargetMode="Externa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jpeg"/><Relationship Id="rId1" Type="http://schemas.openxmlformats.org/officeDocument/2006/relationships/slideLayout" Target="../slideLayouts/slideLayout2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2.xml"/><Relationship Id="rId5" Type="http://schemas.openxmlformats.org/officeDocument/2006/relationships/image" Target="../media/image49.png"/><Relationship Id="rId4" Type="http://schemas.openxmlformats.org/officeDocument/2006/relationships/image" Target="../media/image48.emf"/></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Folgenabschätzung: </a:t>
            </a:r>
            <a:r>
              <a:rPr lang="de-DE" sz="4000" dirty="0"/>
              <a:t>Energiekrise, Inflation und Taxonomie</a:t>
            </a:r>
          </a:p>
        </p:txBody>
      </p:sp>
      <p:sp>
        <p:nvSpPr>
          <p:cNvPr id="3" name="Textplatzhalter 2"/>
          <p:cNvSpPr>
            <a:spLocks noGrp="1"/>
          </p:cNvSpPr>
          <p:nvPr>
            <p:ph type="body" sz="quarter" idx="11"/>
          </p:nvPr>
        </p:nvSpPr>
        <p:spPr>
          <a:xfrm>
            <a:off x="498520" y="3429000"/>
            <a:ext cx="5597480" cy="1101436"/>
          </a:xfrm>
        </p:spPr>
        <p:txBody>
          <a:bodyPr>
            <a:normAutofit/>
          </a:bodyPr>
          <a:lstStyle/>
          <a:p>
            <a:pPr>
              <a:buSzPct val="70000"/>
            </a:pPr>
            <a:r>
              <a:rPr lang="de-DE" b="1" dirty="0"/>
              <a:t>Förde Konferenz</a:t>
            </a:r>
          </a:p>
          <a:p>
            <a:pPr>
              <a:buSzPct val="70000"/>
            </a:pPr>
            <a:r>
              <a:rPr lang="de-DE" b="1" dirty="0"/>
              <a:t>Kiel, 10.09.2022</a:t>
            </a:r>
          </a:p>
        </p:txBody>
      </p:sp>
      <p:sp>
        <p:nvSpPr>
          <p:cNvPr id="4" name="Textplatzhalter 3"/>
          <p:cNvSpPr>
            <a:spLocks noGrp="1"/>
          </p:cNvSpPr>
          <p:nvPr>
            <p:ph type="body" sz="quarter" idx="12"/>
          </p:nvPr>
        </p:nvSpPr>
        <p:spPr/>
        <p:txBody>
          <a:bodyPr>
            <a:normAutofit/>
          </a:bodyPr>
          <a:lstStyle/>
          <a:p>
            <a:r>
              <a:rPr lang="de-DE" b="1" dirty="0"/>
              <a:t>Peter Moll</a:t>
            </a:r>
          </a:p>
          <a:p>
            <a:r>
              <a:rPr lang="de-DE" b="1" dirty="0"/>
              <a:t>Stellvertretender Vorstandsvorsitzender</a:t>
            </a:r>
          </a:p>
        </p:txBody>
      </p:sp>
    </p:spTree>
    <p:extLst>
      <p:ext uri="{BB962C8B-B14F-4D97-AF65-F5344CB8AC3E}">
        <p14:creationId xmlns:p14="http://schemas.microsoft.com/office/powerpoint/2010/main" val="346447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11" name="Titel 1">
            <a:extLst>
              <a:ext uri="{FF2B5EF4-FFF2-40B4-BE49-F238E27FC236}">
                <a16:creationId xmlns:a16="http://schemas.microsoft.com/office/drawing/2014/main" id="{4250A648-3038-4B40-88A2-2F76EECD2AC5}"/>
              </a:ext>
            </a:extLst>
          </p:cNvPr>
          <p:cNvSpPr>
            <a:spLocks noGrp="1"/>
          </p:cNvSpPr>
          <p:nvPr>
            <p:ph type="title"/>
          </p:nvPr>
        </p:nvSpPr>
        <p:spPr>
          <a:xfrm>
            <a:off x="18930" y="2"/>
            <a:ext cx="11677031" cy="1354772"/>
          </a:xfrm>
        </p:spPr>
        <p:txBody>
          <a:bodyPr/>
          <a:lstStyle/>
          <a:p>
            <a:r>
              <a:rPr lang="de-DE" sz="3200" dirty="0">
                <a:solidFill>
                  <a:srgbClr val="FF0000"/>
                </a:solidFill>
              </a:rPr>
              <a:t>Entwicklung der Inflationsrate in der EU</a:t>
            </a:r>
          </a:p>
        </p:txBody>
      </p:sp>
      <p:pic>
        <p:nvPicPr>
          <p:cNvPr id="2" name="Grafik 1">
            <a:extLst>
              <a:ext uri="{FF2B5EF4-FFF2-40B4-BE49-F238E27FC236}">
                <a16:creationId xmlns:a16="http://schemas.microsoft.com/office/drawing/2014/main" id="{CEA1D687-2D2B-4B56-84C6-8BFE451367F4}"/>
              </a:ext>
            </a:extLst>
          </p:cNvPr>
          <p:cNvPicPr>
            <a:picLocks noChangeAspect="1"/>
          </p:cNvPicPr>
          <p:nvPr/>
        </p:nvPicPr>
        <p:blipFill>
          <a:blip r:embed="rId3"/>
          <a:stretch>
            <a:fillRect/>
          </a:stretch>
        </p:blipFill>
        <p:spPr>
          <a:xfrm>
            <a:off x="3234915" y="766354"/>
            <a:ext cx="4937416" cy="5917474"/>
          </a:xfrm>
          <a:prstGeom prst="rect">
            <a:avLst/>
          </a:prstGeom>
        </p:spPr>
      </p:pic>
    </p:spTree>
    <p:extLst>
      <p:ext uri="{BB962C8B-B14F-4D97-AF65-F5344CB8AC3E}">
        <p14:creationId xmlns:p14="http://schemas.microsoft.com/office/powerpoint/2010/main" val="3283568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11" name="Titel 1">
            <a:extLst>
              <a:ext uri="{FF2B5EF4-FFF2-40B4-BE49-F238E27FC236}">
                <a16:creationId xmlns:a16="http://schemas.microsoft.com/office/drawing/2014/main" id="{4250A648-3038-4B40-88A2-2F76EECD2AC5}"/>
              </a:ext>
            </a:extLst>
          </p:cNvPr>
          <p:cNvSpPr>
            <a:spLocks noGrp="1"/>
          </p:cNvSpPr>
          <p:nvPr>
            <p:ph type="title"/>
          </p:nvPr>
        </p:nvSpPr>
        <p:spPr>
          <a:xfrm>
            <a:off x="18930" y="2"/>
            <a:ext cx="11677031" cy="1354772"/>
          </a:xfrm>
        </p:spPr>
        <p:txBody>
          <a:bodyPr/>
          <a:lstStyle/>
          <a:p>
            <a:r>
              <a:rPr lang="de-DE" sz="3200" dirty="0">
                <a:solidFill>
                  <a:srgbClr val="FF0000"/>
                </a:solidFill>
              </a:rPr>
              <a:t>Entwicklung der Baukosten in Deutschland</a:t>
            </a:r>
          </a:p>
        </p:txBody>
      </p:sp>
      <p:pic>
        <p:nvPicPr>
          <p:cNvPr id="2" name="Grafik 1">
            <a:extLst>
              <a:ext uri="{FF2B5EF4-FFF2-40B4-BE49-F238E27FC236}">
                <a16:creationId xmlns:a16="http://schemas.microsoft.com/office/drawing/2014/main" id="{2409E703-E731-4349-AC58-4D74E05BBD6E}"/>
              </a:ext>
            </a:extLst>
          </p:cNvPr>
          <p:cNvPicPr>
            <a:picLocks noChangeAspect="1"/>
          </p:cNvPicPr>
          <p:nvPr/>
        </p:nvPicPr>
        <p:blipFill>
          <a:blip r:embed="rId3"/>
          <a:stretch>
            <a:fillRect/>
          </a:stretch>
        </p:blipFill>
        <p:spPr>
          <a:xfrm>
            <a:off x="1917927" y="1136740"/>
            <a:ext cx="7554128" cy="4898299"/>
          </a:xfrm>
          <a:prstGeom prst="rect">
            <a:avLst/>
          </a:prstGeom>
        </p:spPr>
      </p:pic>
    </p:spTree>
    <p:extLst>
      <p:ext uri="{BB962C8B-B14F-4D97-AF65-F5344CB8AC3E}">
        <p14:creationId xmlns:p14="http://schemas.microsoft.com/office/powerpoint/2010/main" val="38958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11" name="Titel 1">
            <a:extLst>
              <a:ext uri="{FF2B5EF4-FFF2-40B4-BE49-F238E27FC236}">
                <a16:creationId xmlns:a16="http://schemas.microsoft.com/office/drawing/2014/main" id="{4250A648-3038-4B40-88A2-2F76EECD2AC5}"/>
              </a:ext>
            </a:extLst>
          </p:cNvPr>
          <p:cNvSpPr>
            <a:spLocks noGrp="1"/>
          </p:cNvSpPr>
          <p:nvPr>
            <p:ph type="title"/>
          </p:nvPr>
        </p:nvSpPr>
        <p:spPr>
          <a:xfrm>
            <a:off x="18930" y="2"/>
            <a:ext cx="11677031" cy="1354772"/>
          </a:xfrm>
        </p:spPr>
        <p:txBody>
          <a:bodyPr/>
          <a:lstStyle/>
          <a:p>
            <a:r>
              <a:rPr lang="de-DE" sz="3200" dirty="0">
                <a:solidFill>
                  <a:srgbClr val="FF0000"/>
                </a:solidFill>
              </a:rPr>
              <a:t>Entwicklung der Neubauten in Deutschland</a:t>
            </a:r>
          </a:p>
        </p:txBody>
      </p:sp>
      <p:pic>
        <p:nvPicPr>
          <p:cNvPr id="2" name="Grafik 1">
            <a:extLst>
              <a:ext uri="{FF2B5EF4-FFF2-40B4-BE49-F238E27FC236}">
                <a16:creationId xmlns:a16="http://schemas.microsoft.com/office/drawing/2014/main" id="{AD2E8A46-B5CB-4776-AA56-25D3A14E8CE6}"/>
              </a:ext>
            </a:extLst>
          </p:cNvPr>
          <p:cNvPicPr>
            <a:picLocks noChangeAspect="1"/>
          </p:cNvPicPr>
          <p:nvPr/>
        </p:nvPicPr>
        <p:blipFill>
          <a:blip r:embed="rId3"/>
          <a:stretch>
            <a:fillRect/>
          </a:stretch>
        </p:blipFill>
        <p:spPr>
          <a:xfrm>
            <a:off x="2527663" y="1262062"/>
            <a:ext cx="6858000" cy="4333875"/>
          </a:xfrm>
          <a:prstGeom prst="rect">
            <a:avLst/>
          </a:prstGeom>
        </p:spPr>
      </p:pic>
    </p:spTree>
    <p:extLst>
      <p:ext uri="{BB962C8B-B14F-4D97-AF65-F5344CB8AC3E}">
        <p14:creationId xmlns:p14="http://schemas.microsoft.com/office/powerpoint/2010/main" val="201194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11" name="Titel 1">
            <a:extLst>
              <a:ext uri="{FF2B5EF4-FFF2-40B4-BE49-F238E27FC236}">
                <a16:creationId xmlns:a16="http://schemas.microsoft.com/office/drawing/2014/main" id="{4250A648-3038-4B40-88A2-2F76EECD2AC5}"/>
              </a:ext>
            </a:extLst>
          </p:cNvPr>
          <p:cNvSpPr>
            <a:spLocks noGrp="1"/>
          </p:cNvSpPr>
          <p:nvPr>
            <p:ph type="title"/>
          </p:nvPr>
        </p:nvSpPr>
        <p:spPr>
          <a:xfrm>
            <a:off x="18930" y="2"/>
            <a:ext cx="11677031" cy="1354772"/>
          </a:xfrm>
        </p:spPr>
        <p:txBody>
          <a:bodyPr/>
          <a:lstStyle/>
          <a:p>
            <a:r>
              <a:rPr lang="de-DE" sz="3200" dirty="0">
                <a:solidFill>
                  <a:srgbClr val="FF0000"/>
                </a:solidFill>
              </a:rPr>
              <a:t>Entwicklung der Neubauten in Deutschland</a:t>
            </a:r>
          </a:p>
        </p:txBody>
      </p:sp>
      <p:pic>
        <p:nvPicPr>
          <p:cNvPr id="1026" name="Picture 2" descr="Kiels Oberbürgermeister Ulf Kämpfer (links) und VNW-Direktor Andreas Breitner blicken mit Sorge auf die Situation der Wohnungsbranche.">
            <a:extLst>
              <a:ext uri="{FF2B5EF4-FFF2-40B4-BE49-F238E27FC236}">
                <a16:creationId xmlns:a16="http://schemas.microsoft.com/office/drawing/2014/main" id="{85BBE911-D754-4023-9E9B-6A69912ED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49" y="1664883"/>
            <a:ext cx="6986587" cy="3934037"/>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72462591-F575-438B-AE9F-4A6A3CD3140E}"/>
              </a:ext>
            </a:extLst>
          </p:cNvPr>
          <p:cNvPicPr>
            <a:picLocks noChangeAspect="1"/>
          </p:cNvPicPr>
          <p:nvPr/>
        </p:nvPicPr>
        <p:blipFill>
          <a:blip r:embed="rId4"/>
          <a:stretch>
            <a:fillRect/>
          </a:stretch>
        </p:blipFill>
        <p:spPr>
          <a:xfrm>
            <a:off x="2933699" y="1114425"/>
            <a:ext cx="6986588" cy="1100917"/>
          </a:xfrm>
          <a:prstGeom prst="rect">
            <a:avLst/>
          </a:prstGeom>
        </p:spPr>
      </p:pic>
      <p:pic>
        <p:nvPicPr>
          <p:cNvPr id="5" name="Grafik 4">
            <a:extLst>
              <a:ext uri="{FF2B5EF4-FFF2-40B4-BE49-F238E27FC236}">
                <a16:creationId xmlns:a16="http://schemas.microsoft.com/office/drawing/2014/main" id="{D6B2063C-53A4-403D-9CAA-33DF8CA40364}"/>
              </a:ext>
            </a:extLst>
          </p:cNvPr>
          <p:cNvPicPr>
            <a:picLocks noChangeAspect="1"/>
          </p:cNvPicPr>
          <p:nvPr/>
        </p:nvPicPr>
        <p:blipFill>
          <a:blip r:embed="rId5"/>
          <a:stretch>
            <a:fillRect/>
          </a:stretch>
        </p:blipFill>
        <p:spPr>
          <a:xfrm>
            <a:off x="2933700" y="5465960"/>
            <a:ext cx="7005636" cy="1258689"/>
          </a:xfrm>
          <a:prstGeom prst="rect">
            <a:avLst/>
          </a:prstGeom>
        </p:spPr>
      </p:pic>
    </p:spTree>
    <p:extLst>
      <p:ext uri="{BB962C8B-B14F-4D97-AF65-F5344CB8AC3E}">
        <p14:creationId xmlns:p14="http://schemas.microsoft.com/office/powerpoint/2010/main" val="1332515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30" y="2"/>
            <a:ext cx="11677031" cy="1354772"/>
          </a:xfrm>
        </p:spPr>
        <p:txBody>
          <a:bodyPr/>
          <a:lstStyle/>
          <a:p>
            <a:r>
              <a:rPr lang="de-DE" altLang="de-DE" sz="3200" b="1" dirty="0"/>
              <a:t>Zwischenfazit: Folgen des Ukraine-Krieges</a:t>
            </a:r>
            <a:endParaRPr lang="de-DE" sz="3200" dirty="0">
              <a:solidFill>
                <a:srgbClr val="FF0000"/>
              </a:solidFill>
            </a:endParaRP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14</a:t>
            </a:fld>
            <a:endParaRPr lang="de-DE" dirty="0"/>
          </a:p>
        </p:txBody>
      </p:sp>
      <p:sp>
        <p:nvSpPr>
          <p:cNvPr id="9" name="Rechteck 8"/>
          <p:cNvSpPr/>
          <p:nvPr/>
        </p:nvSpPr>
        <p:spPr>
          <a:xfrm>
            <a:off x="314324" y="1318670"/>
            <a:ext cx="11314113" cy="3990836"/>
          </a:xfrm>
          <a:prstGeom prst="rect">
            <a:avLst/>
          </a:prstGeom>
        </p:spPr>
        <p:txBody>
          <a:bodyPr wrap="square">
            <a:spAutoFit/>
          </a:bodyPr>
          <a:lstStyle/>
          <a:p>
            <a:pPr>
              <a:lnSpc>
                <a:spcPts val="1900"/>
              </a:lnSpc>
              <a:buSzPts val="1000"/>
              <a:tabLst>
                <a:tab pos="457200" algn="l"/>
              </a:tabLst>
            </a:pPr>
            <a:r>
              <a:rPr lang="de-DE" b="1" dirty="0"/>
              <a:t>Sparfähigkeit wird sinken</a:t>
            </a:r>
          </a:p>
          <a:p>
            <a:pPr marL="342900" indent="-342900">
              <a:lnSpc>
                <a:spcPts val="1900"/>
              </a:lnSpc>
              <a:buSzPts val="1000"/>
              <a:buFont typeface="Wingdings" panose="05000000000000000000" pitchFamily="2" charset="2"/>
              <a:buChar char="§"/>
              <a:tabLst>
                <a:tab pos="457200" algn="l"/>
              </a:tabLst>
            </a:pPr>
            <a:endParaRPr lang="de-DE" b="1" dirty="0"/>
          </a:p>
          <a:p>
            <a:pPr marL="1257300" lvl="2" indent="-342900">
              <a:lnSpc>
                <a:spcPts val="1900"/>
              </a:lnSpc>
              <a:buSzPts val="1000"/>
              <a:buFont typeface="Wingdings" panose="05000000000000000000" pitchFamily="2" charset="2"/>
              <a:buChar char="§"/>
              <a:tabLst>
                <a:tab pos="457200" algn="l"/>
              </a:tabLst>
            </a:pPr>
            <a:r>
              <a:rPr lang="de-DE" dirty="0"/>
              <a:t>Der DSGV schätzt, dass bis zu 60% der deutschen Haushalten ihre gesamten verfügbaren Einkünfte für die Lebenshaltung verwenden müssen</a:t>
            </a:r>
          </a:p>
          <a:p>
            <a:pPr marL="1257300" lvl="2" indent="-342900">
              <a:lnSpc>
                <a:spcPts val="1900"/>
              </a:lnSpc>
              <a:buSzPts val="1000"/>
              <a:buFont typeface="Wingdings" panose="05000000000000000000" pitchFamily="2" charset="2"/>
              <a:buChar char="§"/>
              <a:tabLst>
                <a:tab pos="457200" algn="l"/>
              </a:tabLst>
            </a:pPr>
            <a:endParaRPr lang="de-DE" dirty="0"/>
          </a:p>
          <a:p>
            <a:pPr marL="1257300" lvl="2" indent="-342900">
              <a:lnSpc>
                <a:spcPts val="1900"/>
              </a:lnSpc>
              <a:buSzPts val="1000"/>
              <a:buFont typeface="Wingdings" panose="05000000000000000000" pitchFamily="2" charset="2"/>
              <a:buChar char="§"/>
              <a:tabLst>
                <a:tab pos="457200" algn="l"/>
              </a:tabLst>
            </a:pPr>
            <a:r>
              <a:rPr lang="de-DE" dirty="0"/>
              <a:t>Verbraucher reagieren mit starker Verunsicherung auf die Energiekrise</a:t>
            </a:r>
          </a:p>
          <a:p>
            <a:pPr marL="1257300" lvl="2" indent="-342900">
              <a:lnSpc>
                <a:spcPts val="1900"/>
              </a:lnSpc>
              <a:buSzPts val="1000"/>
              <a:buFont typeface="Wingdings" panose="05000000000000000000" pitchFamily="2" charset="2"/>
              <a:buChar char="§"/>
              <a:tabLst>
                <a:tab pos="457200" algn="l"/>
              </a:tabLst>
            </a:pPr>
            <a:endParaRPr lang="de-DE" dirty="0"/>
          </a:p>
          <a:p>
            <a:pPr marL="1257300" lvl="2" indent="-342900">
              <a:lnSpc>
                <a:spcPts val="1900"/>
              </a:lnSpc>
              <a:buSzPts val="1000"/>
              <a:buFont typeface="Wingdings" panose="05000000000000000000" pitchFamily="2" charset="2"/>
              <a:buChar char="§"/>
              <a:tabLst>
                <a:tab pos="457200" algn="l"/>
              </a:tabLst>
            </a:pPr>
            <a:r>
              <a:rPr lang="de-DE" dirty="0"/>
              <a:t>Beiträge zur privaten Altersvorsorge auf dem Rückmarsch</a:t>
            </a:r>
          </a:p>
          <a:p>
            <a:pPr marL="1257300" lvl="2" indent="-342900">
              <a:lnSpc>
                <a:spcPts val="1900"/>
              </a:lnSpc>
              <a:buSzPts val="1000"/>
              <a:buFont typeface="Wingdings" panose="05000000000000000000" pitchFamily="2" charset="2"/>
              <a:buChar char="§"/>
              <a:tabLst>
                <a:tab pos="457200" algn="l"/>
              </a:tabLst>
            </a:pPr>
            <a:endParaRPr lang="de-DE" dirty="0"/>
          </a:p>
          <a:p>
            <a:pPr marL="1257300" lvl="2" indent="-342900">
              <a:lnSpc>
                <a:spcPts val="1900"/>
              </a:lnSpc>
              <a:buSzPts val="1000"/>
              <a:buFont typeface="Wingdings" panose="05000000000000000000" pitchFamily="2" charset="2"/>
              <a:buChar char="§"/>
              <a:tabLst>
                <a:tab pos="457200" algn="l"/>
              </a:tabLst>
            </a:pPr>
            <a:r>
              <a:rPr lang="de-DE" dirty="0"/>
              <a:t>Vermögensbildung sinkt</a:t>
            </a:r>
          </a:p>
          <a:p>
            <a:pPr marL="1257300" lvl="2" indent="-342900">
              <a:lnSpc>
                <a:spcPts val="1900"/>
              </a:lnSpc>
              <a:buSzPts val="1000"/>
              <a:buFont typeface="Wingdings" panose="05000000000000000000" pitchFamily="2" charset="2"/>
              <a:buChar char="§"/>
              <a:tabLst>
                <a:tab pos="457200" algn="l"/>
              </a:tabLst>
            </a:pPr>
            <a:endParaRPr lang="de-DE" dirty="0"/>
          </a:p>
          <a:p>
            <a:pPr marL="1257300" lvl="2" indent="-342900">
              <a:lnSpc>
                <a:spcPts val="1900"/>
              </a:lnSpc>
              <a:buSzPts val="1000"/>
              <a:buFont typeface="Wingdings" panose="05000000000000000000" pitchFamily="2" charset="2"/>
              <a:buChar char="§"/>
              <a:tabLst>
                <a:tab pos="457200" algn="l"/>
              </a:tabLst>
            </a:pPr>
            <a:r>
              <a:rPr lang="de-DE" dirty="0"/>
              <a:t>Konsumausgaben werden sinken</a:t>
            </a:r>
          </a:p>
          <a:p>
            <a:pPr marL="1257300" lvl="2" indent="-342900">
              <a:lnSpc>
                <a:spcPts val="1900"/>
              </a:lnSpc>
              <a:buSzPts val="1000"/>
              <a:buFont typeface="Wingdings" panose="05000000000000000000" pitchFamily="2" charset="2"/>
              <a:buChar char="§"/>
              <a:tabLst>
                <a:tab pos="457200" algn="l"/>
              </a:tabLst>
            </a:pPr>
            <a:endParaRPr lang="de-DE" dirty="0"/>
          </a:p>
          <a:p>
            <a:pPr marL="1257300" lvl="2" indent="-342900">
              <a:lnSpc>
                <a:spcPts val="1900"/>
              </a:lnSpc>
              <a:buSzPts val="1000"/>
              <a:buFont typeface="Wingdings" panose="05000000000000000000" pitchFamily="2" charset="2"/>
              <a:buChar char="§"/>
              <a:tabLst>
                <a:tab pos="457200" algn="l"/>
              </a:tabLst>
            </a:pPr>
            <a:r>
              <a:rPr lang="de-DE" dirty="0"/>
              <a:t>Rücklagen werden mit Zeitversatz sukzessive aufgezehrt</a:t>
            </a:r>
          </a:p>
          <a:p>
            <a:pPr marL="1257300" lvl="2" indent="-342900">
              <a:lnSpc>
                <a:spcPts val="1900"/>
              </a:lnSpc>
              <a:buSzPts val="1000"/>
              <a:buFont typeface="Wingdings" panose="05000000000000000000" pitchFamily="2" charset="2"/>
              <a:buChar char="§"/>
              <a:tabLst>
                <a:tab pos="457200" algn="l"/>
              </a:tabLst>
            </a:pPr>
            <a:endParaRPr lang="de-DE" dirty="0"/>
          </a:p>
          <a:p>
            <a:pPr marL="1257300" lvl="2" indent="-342900">
              <a:lnSpc>
                <a:spcPts val="1900"/>
              </a:lnSpc>
              <a:buSzPts val="1000"/>
              <a:buFont typeface="Wingdings" panose="05000000000000000000" pitchFamily="2" charset="2"/>
              <a:buChar char="§"/>
              <a:tabLst>
                <a:tab pos="457200" algn="l"/>
              </a:tabLst>
            </a:pPr>
            <a:r>
              <a:rPr lang="de-DE" dirty="0"/>
              <a:t>Haushalte, die absehbar in eine Überschuldung geraten, werden zunehmen</a:t>
            </a:r>
          </a:p>
        </p:txBody>
      </p:sp>
    </p:spTree>
    <p:extLst>
      <p:ext uri="{BB962C8B-B14F-4D97-AF65-F5344CB8AC3E}">
        <p14:creationId xmlns:p14="http://schemas.microsoft.com/office/powerpoint/2010/main" val="141459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30" y="2"/>
            <a:ext cx="11677031" cy="1354772"/>
          </a:xfrm>
        </p:spPr>
        <p:txBody>
          <a:bodyPr/>
          <a:lstStyle/>
          <a:p>
            <a:r>
              <a:rPr lang="de-DE" altLang="de-DE" sz="3200" b="1" dirty="0"/>
              <a:t>Zwischenfazit: Folgen des Ukraine-Krieges</a:t>
            </a:r>
            <a:endParaRPr lang="de-DE" sz="3200" dirty="0">
              <a:solidFill>
                <a:srgbClr val="FF0000"/>
              </a:solidFill>
            </a:endParaRP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15</a:t>
            </a:fld>
            <a:endParaRPr lang="de-DE" dirty="0"/>
          </a:p>
        </p:txBody>
      </p:sp>
      <p:sp>
        <p:nvSpPr>
          <p:cNvPr id="9" name="Rechteck 8"/>
          <p:cNvSpPr/>
          <p:nvPr/>
        </p:nvSpPr>
        <p:spPr>
          <a:xfrm>
            <a:off x="314324" y="1575845"/>
            <a:ext cx="11314113" cy="3503523"/>
          </a:xfrm>
          <a:prstGeom prst="rect">
            <a:avLst/>
          </a:prstGeom>
        </p:spPr>
        <p:txBody>
          <a:bodyPr wrap="square">
            <a:spAutoFit/>
          </a:bodyPr>
          <a:lstStyle/>
          <a:p>
            <a:pPr>
              <a:lnSpc>
                <a:spcPts val="1900"/>
              </a:lnSpc>
              <a:buSzPts val="1000"/>
              <a:tabLst>
                <a:tab pos="457200" algn="l"/>
              </a:tabLst>
            </a:pPr>
            <a:r>
              <a:rPr lang="de-DE" b="1" dirty="0"/>
              <a:t>Kapitaldienstfähigkeit wird sinken</a:t>
            </a:r>
          </a:p>
          <a:p>
            <a:pPr marL="342900" indent="-342900">
              <a:lnSpc>
                <a:spcPts val="1900"/>
              </a:lnSpc>
              <a:buSzPts val="1000"/>
              <a:buFont typeface="Wingdings" panose="05000000000000000000" pitchFamily="2" charset="2"/>
              <a:buChar char="§"/>
              <a:tabLst>
                <a:tab pos="457200" algn="l"/>
              </a:tabLst>
            </a:pPr>
            <a:endParaRPr lang="de-DE" b="1" dirty="0"/>
          </a:p>
          <a:p>
            <a:pPr marL="1257300" lvl="2" indent="-342900">
              <a:lnSpc>
                <a:spcPts val="1900"/>
              </a:lnSpc>
              <a:buSzPts val="1000"/>
              <a:buFont typeface="Wingdings" panose="05000000000000000000" pitchFamily="2" charset="2"/>
              <a:buChar char="§"/>
              <a:tabLst>
                <a:tab pos="457200" algn="l"/>
              </a:tabLst>
            </a:pPr>
            <a:r>
              <a:rPr lang="de-DE" dirty="0"/>
              <a:t>Haushalte, die ihre Kreditverpflichtungen nicht mehr bedienen können, werden zunehmen</a:t>
            </a:r>
          </a:p>
          <a:p>
            <a:pPr marL="1257300" lvl="2" indent="-342900">
              <a:lnSpc>
                <a:spcPts val="1900"/>
              </a:lnSpc>
              <a:buSzPts val="1000"/>
              <a:buFont typeface="Wingdings" panose="05000000000000000000" pitchFamily="2" charset="2"/>
              <a:buChar char="§"/>
              <a:tabLst>
                <a:tab pos="457200" algn="l"/>
              </a:tabLst>
            </a:pPr>
            <a:endParaRPr lang="de-DE" dirty="0"/>
          </a:p>
          <a:p>
            <a:pPr marL="1257300" lvl="2" indent="-342900">
              <a:lnSpc>
                <a:spcPts val="1900"/>
              </a:lnSpc>
              <a:buSzPts val="1000"/>
              <a:buFont typeface="Wingdings" panose="05000000000000000000" pitchFamily="2" charset="2"/>
              <a:buChar char="§"/>
              <a:tabLst>
                <a:tab pos="457200" algn="l"/>
              </a:tabLst>
            </a:pPr>
            <a:r>
              <a:rPr lang="de-DE" dirty="0"/>
              <a:t>Wohnimmobilienkäufe werden zurückgestellt</a:t>
            </a:r>
          </a:p>
          <a:p>
            <a:pPr marL="1257300" lvl="2" indent="-342900">
              <a:lnSpc>
                <a:spcPts val="1900"/>
              </a:lnSpc>
              <a:buSzPts val="1000"/>
              <a:buFont typeface="Wingdings" panose="05000000000000000000" pitchFamily="2" charset="2"/>
              <a:buChar char="§"/>
              <a:tabLst>
                <a:tab pos="457200" algn="l"/>
              </a:tabLst>
            </a:pPr>
            <a:endParaRPr lang="de-DE" dirty="0"/>
          </a:p>
          <a:p>
            <a:pPr marL="2171700" lvl="4" indent="-342900">
              <a:lnSpc>
                <a:spcPts val="1900"/>
              </a:lnSpc>
              <a:buSzPts val="1000"/>
              <a:buFont typeface="Wingdings" panose="05000000000000000000" pitchFamily="2" charset="2"/>
              <a:buChar char="§"/>
              <a:tabLst>
                <a:tab pos="457200" algn="l"/>
              </a:tabLst>
            </a:pPr>
            <a:r>
              <a:rPr lang="de-DE" dirty="0"/>
              <a:t>Zinserhöhungen</a:t>
            </a:r>
          </a:p>
          <a:p>
            <a:pPr marL="2171700" lvl="4" indent="-342900">
              <a:lnSpc>
                <a:spcPts val="1900"/>
              </a:lnSpc>
              <a:buSzPts val="1000"/>
              <a:buFont typeface="Wingdings" panose="05000000000000000000" pitchFamily="2" charset="2"/>
              <a:buChar char="§"/>
              <a:tabLst>
                <a:tab pos="457200" algn="l"/>
              </a:tabLst>
            </a:pPr>
            <a:r>
              <a:rPr lang="de-DE" dirty="0"/>
              <a:t>Erhöhung der Nebenkosten</a:t>
            </a:r>
          </a:p>
          <a:p>
            <a:pPr marL="2171700" lvl="4" indent="-342900">
              <a:lnSpc>
                <a:spcPts val="1900"/>
              </a:lnSpc>
              <a:buSzPts val="1000"/>
              <a:buFont typeface="Wingdings" panose="05000000000000000000" pitchFamily="2" charset="2"/>
              <a:buChar char="§"/>
              <a:tabLst>
                <a:tab pos="457200" algn="l"/>
              </a:tabLst>
            </a:pPr>
            <a:r>
              <a:rPr lang="de-DE" dirty="0"/>
              <a:t>Erhöhung der Haushaltspauschalen</a:t>
            </a:r>
          </a:p>
          <a:p>
            <a:pPr marL="2171700" lvl="4" indent="-342900">
              <a:lnSpc>
                <a:spcPts val="1900"/>
              </a:lnSpc>
              <a:buSzPts val="1000"/>
              <a:buFont typeface="Wingdings" panose="05000000000000000000" pitchFamily="2" charset="2"/>
              <a:buChar char="§"/>
              <a:tabLst>
                <a:tab pos="457200" algn="l"/>
              </a:tabLst>
            </a:pPr>
            <a:r>
              <a:rPr lang="de-DE" dirty="0"/>
              <a:t>Baukostenentwicklung als zusätzlicher Belastungsfaktor</a:t>
            </a:r>
          </a:p>
          <a:p>
            <a:pPr marL="2171700" lvl="4" indent="-342900">
              <a:lnSpc>
                <a:spcPts val="1900"/>
              </a:lnSpc>
              <a:buSzPts val="1000"/>
              <a:buFont typeface="Wingdings" panose="05000000000000000000" pitchFamily="2" charset="2"/>
              <a:buChar char="§"/>
              <a:tabLst>
                <a:tab pos="457200" algn="l"/>
              </a:tabLst>
            </a:pPr>
            <a:endParaRPr lang="de-DE" dirty="0"/>
          </a:p>
          <a:p>
            <a:pPr marL="1257300" lvl="2" indent="-342900">
              <a:lnSpc>
                <a:spcPts val="1900"/>
              </a:lnSpc>
              <a:buSzPts val="1000"/>
              <a:buFont typeface="Wingdings" panose="05000000000000000000" pitchFamily="2" charset="2"/>
              <a:buChar char="§"/>
              <a:tabLst>
                <a:tab pos="457200" algn="l"/>
              </a:tabLst>
            </a:pPr>
            <a:r>
              <a:rPr lang="de-DE" dirty="0"/>
              <a:t>Immobilienangebote stark zunehmend</a:t>
            </a:r>
          </a:p>
          <a:p>
            <a:pPr marL="2171700" lvl="4" indent="-342900">
              <a:lnSpc>
                <a:spcPts val="1900"/>
              </a:lnSpc>
              <a:buSzPts val="1000"/>
              <a:buFont typeface="Wingdings" panose="05000000000000000000" pitchFamily="2" charset="2"/>
              <a:buChar char="§"/>
              <a:tabLst>
                <a:tab pos="457200" algn="l"/>
              </a:tabLst>
            </a:pPr>
            <a:r>
              <a:rPr lang="de-DE" dirty="0"/>
              <a:t>Preisauftrieb bei Immobilien stark eingebremst</a:t>
            </a:r>
          </a:p>
          <a:p>
            <a:pPr marL="2171700" lvl="4" indent="-342900">
              <a:lnSpc>
                <a:spcPts val="1900"/>
              </a:lnSpc>
              <a:buSzPts val="1000"/>
              <a:buFont typeface="Wingdings" panose="05000000000000000000" pitchFamily="2" charset="2"/>
              <a:buChar char="§"/>
              <a:tabLst>
                <a:tab pos="457200" algn="l"/>
              </a:tabLst>
            </a:pPr>
            <a:endParaRPr lang="de-DE" dirty="0"/>
          </a:p>
        </p:txBody>
      </p:sp>
      <p:sp>
        <p:nvSpPr>
          <p:cNvPr id="4" name="Rechteck 3">
            <a:extLst>
              <a:ext uri="{FF2B5EF4-FFF2-40B4-BE49-F238E27FC236}">
                <a16:creationId xmlns:a16="http://schemas.microsoft.com/office/drawing/2014/main" id="{7683DFFC-6000-4227-B557-1168C13DBDD6}"/>
              </a:ext>
            </a:extLst>
          </p:cNvPr>
          <p:cNvSpPr/>
          <p:nvPr/>
        </p:nvSpPr>
        <p:spPr>
          <a:xfrm>
            <a:off x="670560" y="5329646"/>
            <a:ext cx="10528663" cy="722811"/>
          </a:xfrm>
          <a:prstGeom prst="rect">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Sparkasse Rg" panose="020B0504050602020204" pitchFamily="34" charset="0"/>
              </a:rPr>
              <a:t>Schlagende Kreditrisiken aber noch nicht erkennbar </a:t>
            </a:r>
          </a:p>
        </p:txBody>
      </p:sp>
    </p:spTree>
    <p:extLst>
      <p:ext uri="{BB962C8B-B14F-4D97-AF65-F5344CB8AC3E}">
        <p14:creationId xmlns:p14="http://schemas.microsoft.com/office/powerpoint/2010/main" val="360116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30" y="2"/>
            <a:ext cx="11677031" cy="1354772"/>
          </a:xfrm>
        </p:spPr>
        <p:txBody>
          <a:bodyPr/>
          <a:lstStyle/>
          <a:p>
            <a:r>
              <a:rPr lang="de-DE" altLang="de-DE" sz="3200" b="1" dirty="0"/>
              <a:t>Ausblick</a:t>
            </a:r>
            <a:endParaRPr lang="de-DE" sz="3200" dirty="0">
              <a:solidFill>
                <a:srgbClr val="FF0000"/>
              </a:solidFill>
            </a:endParaRP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16</a:t>
            </a:fld>
            <a:endParaRPr lang="de-DE" dirty="0"/>
          </a:p>
        </p:txBody>
      </p:sp>
      <p:sp>
        <p:nvSpPr>
          <p:cNvPr id="5" name="Rechteck 4">
            <a:extLst>
              <a:ext uri="{FF2B5EF4-FFF2-40B4-BE49-F238E27FC236}">
                <a16:creationId xmlns:a16="http://schemas.microsoft.com/office/drawing/2014/main" id="{104D05B6-4051-4AA7-8257-7B03879A9686}"/>
              </a:ext>
            </a:extLst>
          </p:cNvPr>
          <p:cNvSpPr/>
          <p:nvPr/>
        </p:nvSpPr>
        <p:spPr>
          <a:xfrm>
            <a:off x="2735740" y="1761013"/>
            <a:ext cx="2859245" cy="1613060"/>
          </a:xfrm>
          <a:prstGeom prst="rect">
            <a:avLst/>
          </a:prstGeom>
          <a:solidFill>
            <a:schemeClr val="bg1">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Energiewende</a:t>
            </a:r>
          </a:p>
        </p:txBody>
      </p:sp>
      <p:sp>
        <p:nvSpPr>
          <p:cNvPr id="10" name="Rechteck 9">
            <a:extLst>
              <a:ext uri="{FF2B5EF4-FFF2-40B4-BE49-F238E27FC236}">
                <a16:creationId xmlns:a16="http://schemas.microsoft.com/office/drawing/2014/main" id="{B6042406-EEE5-42CB-B37A-8CE66C084D7D}"/>
              </a:ext>
            </a:extLst>
          </p:cNvPr>
          <p:cNvSpPr/>
          <p:nvPr/>
        </p:nvSpPr>
        <p:spPr>
          <a:xfrm>
            <a:off x="5713254" y="1771650"/>
            <a:ext cx="2859246" cy="1613060"/>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Taxonomie</a:t>
            </a:r>
          </a:p>
        </p:txBody>
      </p:sp>
      <p:sp>
        <p:nvSpPr>
          <p:cNvPr id="11" name="Rechteck 10">
            <a:extLst>
              <a:ext uri="{FF2B5EF4-FFF2-40B4-BE49-F238E27FC236}">
                <a16:creationId xmlns:a16="http://schemas.microsoft.com/office/drawing/2014/main" id="{3680C37F-6E5A-4104-B14C-759D3CFF3F10}"/>
              </a:ext>
            </a:extLst>
          </p:cNvPr>
          <p:cNvSpPr/>
          <p:nvPr/>
        </p:nvSpPr>
        <p:spPr>
          <a:xfrm>
            <a:off x="2735741" y="3513612"/>
            <a:ext cx="2859246" cy="1613060"/>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Rentensysteme</a:t>
            </a:r>
          </a:p>
        </p:txBody>
      </p:sp>
      <p:sp>
        <p:nvSpPr>
          <p:cNvPr id="12" name="Rechteck 11">
            <a:extLst>
              <a:ext uri="{FF2B5EF4-FFF2-40B4-BE49-F238E27FC236}">
                <a16:creationId xmlns:a16="http://schemas.microsoft.com/office/drawing/2014/main" id="{892FE748-6B20-4886-874E-737A7C8EDAA8}"/>
              </a:ext>
            </a:extLst>
          </p:cNvPr>
          <p:cNvSpPr/>
          <p:nvPr/>
        </p:nvSpPr>
        <p:spPr>
          <a:xfrm>
            <a:off x="5713254" y="3513612"/>
            <a:ext cx="2859245" cy="1613060"/>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Flächen-versorgung         </a:t>
            </a:r>
            <a:r>
              <a:rPr lang="de-DE" sz="2400" dirty="0" err="1">
                <a:solidFill>
                  <a:schemeClr val="tx1"/>
                </a:solidFill>
                <a:latin typeface="Sparkasse Rg" panose="020B0504050602020204" pitchFamily="34" charset="0"/>
              </a:rPr>
              <a:t>Spk</a:t>
            </a:r>
            <a:r>
              <a:rPr lang="de-DE" sz="2400" dirty="0">
                <a:solidFill>
                  <a:schemeClr val="tx1"/>
                </a:solidFill>
                <a:latin typeface="Sparkasse Rg" panose="020B0504050602020204" pitchFamily="34" charset="0"/>
              </a:rPr>
              <a:t>/ Kommune</a:t>
            </a:r>
          </a:p>
        </p:txBody>
      </p:sp>
    </p:spTree>
    <p:extLst>
      <p:ext uri="{BB962C8B-B14F-4D97-AF65-F5344CB8AC3E}">
        <p14:creationId xmlns:p14="http://schemas.microsoft.com/office/powerpoint/2010/main" val="157572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0CA42673-824F-4F92-844B-617173EBE080}"/>
              </a:ext>
            </a:extLst>
          </p:cNvPr>
          <p:cNvSpPr/>
          <p:nvPr/>
        </p:nvSpPr>
        <p:spPr>
          <a:xfrm>
            <a:off x="461554" y="2176599"/>
            <a:ext cx="10406743" cy="397110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2" name="Titel 1"/>
          <p:cNvSpPr>
            <a:spLocks noGrp="1"/>
          </p:cNvSpPr>
          <p:nvPr>
            <p:ph type="title"/>
          </p:nvPr>
        </p:nvSpPr>
        <p:spPr>
          <a:xfrm>
            <a:off x="18930" y="2"/>
            <a:ext cx="11677031" cy="1354772"/>
          </a:xfrm>
        </p:spPr>
        <p:txBody>
          <a:bodyPr/>
          <a:lstStyle/>
          <a:p>
            <a:r>
              <a:rPr lang="de-DE" sz="3200" dirty="0">
                <a:solidFill>
                  <a:srgbClr val="FF0000"/>
                </a:solidFill>
              </a:rPr>
              <a:t>„Grüne Finanzierungen“: das muss „nebenbei“ gestemmt werden</a:t>
            </a: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17</a:t>
            </a:fld>
            <a:endParaRPr lang="de-DE" dirty="0"/>
          </a:p>
        </p:txBody>
      </p:sp>
      <p:pic>
        <p:nvPicPr>
          <p:cNvPr id="4" name="Grafik 3">
            <a:extLst>
              <a:ext uri="{FF2B5EF4-FFF2-40B4-BE49-F238E27FC236}">
                <a16:creationId xmlns:a16="http://schemas.microsoft.com/office/drawing/2014/main" id="{649EAE4D-F631-4BEE-A546-8A1B5BD9BFAC}"/>
              </a:ext>
            </a:extLst>
          </p:cNvPr>
          <p:cNvPicPr>
            <a:picLocks noChangeAspect="1"/>
          </p:cNvPicPr>
          <p:nvPr/>
        </p:nvPicPr>
        <p:blipFill>
          <a:blip r:embed="rId3"/>
          <a:stretch>
            <a:fillRect/>
          </a:stretch>
        </p:blipFill>
        <p:spPr>
          <a:xfrm>
            <a:off x="6958012" y="2299018"/>
            <a:ext cx="3762375" cy="3514725"/>
          </a:xfrm>
          <a:prstGeom prst="rect">
            <a:avLst/>
          </a:prstGeom>
        </p:spPr>
      </p:pic>
      <p:sp>
        <p:nvSpPr>
          <p:cNvPr id="9" name="Rechteck 8">
            <a:extLst>
              <a:ext uri="{FF2B5EF4-FFF2-40B4-BE49-F238E27FC236}">
                <a16:creationId xmlns:a16="http://schemas.microsoft.com/office/drawing/2014/main" id="{0550982D-5BD5-4331-AE68-6AFD51880219}"/>
              </a:ext>
            </a:extLst>
          </p:cNvPr>
          <p:cNvSpPr/>
          <p:nvPr/>
        </p:nvSpPr>
        <p:spPr>
          <a:xfrm>
            <a:off x="556612" y="2936104"/>
            <a:ext cx="6897950" cy="2031325"/>
          </a:xfrm>
          <a:prstGeom prst="rect">
            <a:avLst/>
          </a:prstGeom>
        </p:spPr>
        <p:txBody>
          <a:bodyPr wrap="square">
            <a:spAutoFit/>
          </a:bodyPr>
          <a:lstStyle/>
          <a:p>
            <a:r>
              <a:rPr lang="de-DE" b="1" dirty="0">
                <a:solidFill>
                  <a:srgbClr val="FF0000"/>
                </a:solidFill>
              </a:rPr>
              <a:t>Schleweis rechnete vor, dass allein die energetische </a:t>
            </a:r>
          </a:p>
          <a:p>
            <a:r>
              <a:rPr lang="de-DE" b="1" dirty="0">
                <a:solidFill>
                  <a:srgbClr val="FF0000"/>
                </a:solidFill>
              </a:rPr>
              <a:t>Sanierung von Wohnimmobilien in Deutschland</a:t>
            </a:r>
          </a:p>
          <a:p>
            <a:r>
              <a:rPr lang="de-DE" b="1" dirty="0">
                <a:solidFill>
                  <a:srgbClr val="FF0000"/>
                </a:solidFill>
              </a:rPr>
              <a:t>einen Finanzierungsbedarf von 350 Mrd. Euro für die Sparkassen-Gruppe bedeute. Solche gesellschaftlich </a:t>
            </a:r>
          </a:p>
          <a:p>
            <a:r>
              <a:rPr lang="de-DE" b="1" dirty="0">
                <a:solidFill>
                  <a:srgbClr val="FF0000"/>
                </a:solidFill>
              </a:rPr>
              <a:t>höchst erwünschten Kredite dürften von der Politik aber </a:t>
            </a:r>
          </a:p>
          <a:p>
            <a:r>
              <a:rPr lang="de-DE" b="1" dirty="0">
                <a:solidFill>
                  <a:srgbClr val="FF0000"/>
                </a:solidFill>
              </a:rPr>
              <a:t>nicht durch überzogene Kapitalanforderungen verteuert</a:t>
            </a:r>
          </a:p>
          <a:p>
            <a:r>
              <a:rPr lang="de-DE" b="1" dirty="0">
                <a:solidFill>
                  <a:srgbClr val="FF0000"/>
                </a:solidFill>
              </a:rPr>
              <a:t>werden, warnte der DSGV-Präsident.</a:t>
            </a:r>
          </a:p>
        </p:txBody>
      </p:sp>
      <p:sp>
        <p:nvSpPr>
          <p:cNvPr id="10" name="Textfeld 9">
            <a:extLst>
              <a:ext uri="{FF2B5EF4-FFF2-40B4-BE49-F238E27FC236}">
                <a16:creationId xmlns:a16="http://schemas.microsoft.com/office/drawing/2014/main" id="{0B0A7760-9FFF-4A0E-970E-5C9369E0B828}"/>
              </a:ext>
            </a:extLst>
          </p:cNvPr>
          <p:cNvSpPr txBox="1"/>
          <p:nvPr/>
        </p:nvSpPr>
        <p:spPr>
          <a:xfrm>
            <a:off x="6888482" y="5813743"/>
            <a:ext cx="4101738" cy="246221"/>
          </a:xfrm>
          <a:prstGeom prst="rect">
            <a:avLst/>
          </a:prstGeom>
          <a:noFill/>
        </p:spPr>
        <p:txBody>
          <a:bodyPr wrap="square" rtlCol="0">
            <a:spAutoFit/>
          </a:bodyPr>
          <a:lstStyle/>
          <a:p>
            <a:r>
              <a:rPr lang="de-DE" sz="1000" dirty="0"/>
              <a:t>Bild: Helmut Schleweis, Präsident des DSGV</a:t>
            </a:r>
          </a:p>
        </p:txBody>
      </p:sp>
      <p:sp>
        <p:nvSpPr>
          <p:cNvPr id="11" name="Textfeld 10">
            <a:extLst>
              <a:ext uri="{FF2B5EF4-FFF2-40B4-BE49-F238E27FC236}">
                <a16:creationId xmlns:a16="http://schemas.microsoft.com/office/drawing/2014/main" id="{6A782C84-3D5F-415D-82FC-CE2B7AA8469D}"/>
              </a:ext>
            </a:extLst>
          </p:cNvPr>
          <p:cNvSpPr txBox="1"/>
          <p:nvPr/>
        </p:nvSpPr>
        <p:spPr>
          <a:xfrm>
            <a:off x="1220130" y="1487071"/>
            <a:ext cx="9274629" cy="461665"/>
          </a:xfrm>
          <a:prstGeom prst="rect">
            <a:avLst/>
          </a:prstGeom>
          <a:noFill/>
        </p:spPr>
        <p:txBody>
          <a:bodyPr wrap="square" rtlCol="0">
            <a:spAutoFit/>
          </a:bodyPr>
          <a:lstStyle/>
          <a:p>
            <a:r>
              <a:rPr lang="de-DE" sz="2400" b="1" dirty="0"/>
              <a:t>Börsenzeitung vom 28.04.2022, Interview mit Helmut Schleweis</a:t>
            </a:r>
          </a:p>
        </p:txBody>
      </p:sp>
    </p:spTree>
    <p:extLst>
      <p:ext uri="{BB962C8B-B14F-4D97-AF65-F5344CB8AC3E}">
        <p14:creationId xmlns:p14="http://schemas.microsoft.com/office/powerpoint/2010/main" val="2564823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667000" y="3804737"/>
            <a:ext cx="5981699" cy="2859587"/>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18</a:t>
            </a:fld>
            <a:endParaRPr lang="de-DE" dirty="0"/>
          </a:p>
        </p:txBody>
      </p:sp>
      <p:pic>
        <p:nvPicPr>
          <p:cNvPr id="13" name="Grafik 12"/>
          <p:cNvPicPr>
            <a:picLocks noChangeAspect="1"/>
          </p:cNvPicPr>
          <p:nvPr/>
        </p:nvPicPr>
        <p:blipFill>
          <a:blip r:embed="rId3"/>
          <a:stretch>
            <a:fillRect/>
          </a:stretch>
        </p:blipFill>
        <p:spPr>
          <a:xfrm>
            <a:off x="2839700" y="1123950"/>
            <a:ext cx="5523250" cy="2228586"/>
          </a:xfrm>
          <a:prstGeom prst="rect">
            <a:avLst/>
          </a:prstGeom>
          <a:ln w="38100">
            <a:solidFill>
              <a:schemeClr val="accent1"/>
            </a:solidFill>
          </a:ln>
        </p:spPr>
      </p:pic>
      <p:graphicFrame>
        <p:nvGraphicFramePr>
          <p:cNvPr id="16" name="Tabelle 15"/>
          <p:cNvGraphicFramePr>
            <a:graphicFrameLocks noGrp="1"/>
          </p:cNvGraphicFramePr>
          <p:nvPr>
            <p:extLst/>
          </p:nvPr>
        </p:nvGraphicFramePr>
        <p:xfrm>
          <a:off x="2746853" y="4221696"/>
          <a:ext cx="5876758" cy="2291080"/>
        </p:xfrm>
        <a:graphic>
          <a:graphicData uri="http://schemas.openxmlformats.org/drawingml/2006/table">
            <a:tbl>
              <a:tblPr bandRow="1">
                <a:tableStyleId>{5C22544A-7EE6-4342-B048-85BDC9FD1C3A}</a:tableStyleId>
              </a:tblPr>
              <a:tblGrid>
                <a:gridCol w="2938379">
                  <a:extLst>
                    <a:ext uri="{9D8B030D-6E8A-4147-A177-3AD203B41FA5}">
                      <a16:colId xmlns:a16="http://schemas.microsoft.com/office/drawing/2014/main" val="1892457891"/>
                    </a:ext>
                  </a:extLst>
                </a:gridCol>
                <a:gridCol w="2938379">
                  <a:extLst>
                    <a:ext uri="{9D8B030D-6E8A-4147-A177-3AD203B41FA5}">
                      <a16:colId xmlns:a16="http://schemas.microsoft.com/office/drawing/2014/main" val="2897264382"/>
                    </a:ext>
                  </a:extLst>
                </a:gridCol>
              </a:tblGrid>
              <a:tr h="370840">
                <a:tc>
                  <a:txBody>
                    <a:bodyPr/>
                    <a:lstStyle/>
                    <a:p>
                      <a:r>
                        <a:rPr lang="de-DE" dirty="0"/>
                        <a:t>Investitionsbedarf</a:t>
                      </a:r>
                    </a:p>
                  </a:txBody>
                  <a:tcPr/>
                </a:tc>
                <a:tc>
                  <a:txBody>
                    <a:bodyPr/>
                    <a:lstStyle/>
                    <a:p>
                      <a:pPr algn="ctr"/>
                      <a:r>
                        <a:rPr lang="de-DE" dirty="0"/>
                        <a:t>200 Mrd.</a:t>
                      </a:r>
                      <a:r>
                        <a:rPr lang="de-DE" baseline="0" dirty="0"/>
                        <a:t> €</a:t>
                      </a:r>
                      <a:endParaRPr lang="de-DE" dirty="0"/>
                    </a:p>
                  </a:txBody>
                  <a:tcPr/>
                </a:tc>
                <a:extLst>
                  <a:ext uri="{0D108BD9-81ED-4DB2-BD59-A6C34878D82A}">
                    <a16:rowId xmlns:a16="http://schemas.microsoft.com/office/drawing/2014/main" val="3187369708"/>
                  </a:ext>
                </a:extLst>
              </a:tr>
              <a:tr h="370840">
                <a:tc>
                  <a:txBody>
                    <a:bodyPr/>
                    <a:lstStyle/>
                    <a:p>
                      <a:r>
                        <a:rPr lang="de-DE" dirty="0"/>
                        <a:t>Anteil Deutschland</a:t>
                      </a:r>
                    </a:p>
                    <a:p>
                      <a:r>
                        <a:rPr lang="de-DE" sz="1200" dirty="0"/>
                        <a:t>(Anteil</a:t>
                      </a:r>
                      <a:r>
                        <a:rPr lang="de-DE" sz="1200" baseline="0" dirty="0"/>
                        <a:t> BIP ca. 20,9%)</a:t>
                      </a:r>
                      <a:endParaRPr lang="de-DE" sz="1200" dirty="0"/>
                    </a:p>
                  </a:txBody>
                  <a:tcPr/>
                </a:tc>
                <a:tc>
                  <a:txBody>
                    <a:bodyPr/>
                    <a:lstStyle/>
                    <a:p>
                      <a:pPr algn="ctr"/>
                      <a:r>
                        <a:rPr lang="de-DE" dirty="0"/>
                        <a:t>41,8 Mrd.</a:t>
                      </a:r>
                      <a:r>
                        <a:rPr lang="de-DE" baseline="0" dirty="0"/>
                        <a:t> €</a:t>
                      </a:r>
                      <a:endParaRPr lang="de-DE" dirty="0"/>
                    </a:p>
                  </a:txBody>
                  <a:tcPr/>
                </a:tc>
                <a:extLst>
                  <a:ext uri="{0D108BD9-81ED-4DB2-BD59-A6C34878D82A}">
                    <a16:rowId xmlns:a16="http://schemas.microsoft.com/office/drawing/2014/main" val="964741789"/>
                  </a:ext>
                </a:extLst>
              </a:tr>
              <a:tr h="370840">
                <a:tc>
                  <a:txBody>
                    <a:bodyPr/>
                    <a:lstStyle/>
                    <a:p>
                      <a:r>
                        <a:rPr lang="de-DE" dirty="0"/>
                        <a:t>Anteil Sparkassenfinanzgruppe</a:t>
                      </a:r>
                    </a:p>
                    <a:p>
                      <a:r>
                        <a:rPr lang="de-DE" sz="1200" dirty="0"/>
                        <a:t>(Annahme:</a:t>
                      </a:r>
                      <a:r>
                        <a:rPr lang="de-DE" sz="1200" baseline="0" dirty="0"/>
                        <a:t> Marktanteil 50%)</a:t>
                      </a:r>
                      <a:endParaRPr lang="de-DE" sz="1200" dirty="0"/>
                    </a:p>
                  </a:txBody>
                  <a:tcPr/>
                </a:tc>
                <a:tc>
                  <a:txBody>
                    <a:bodyPr/>
                    <a:lstStyle/>
                    <a:p>
                      <a:pPr algn="ctr"/>
                      <a:r>
                        <a:rPr lang="de-DE" dirty="0"/>
                        <a:t>20,9 Mrd. €</a:t>
                      </a:r>
                    </a:p>
                  </a:txBody>
                  <a:tcPr/>
                </a:tc>
                <a:extLst>
                  <a:ext uri="{0D108BD9-81ED-4DB2-BD59-A6C34878D82A}">
                    <a16:rowId xmlns:a16="http://schemas.microsoft.com/office/drawing/2014/main" val="3904653832"/>
                  </a:ext>
                </a:extLst>
              </a:tr>
              <a:tr h="370840">
                <a:tc>
                  <a:txBody>
                    <a:bodyPr/>
                    <a:lstStyle/>
                    <a:p>
                      <a:r>
                        <a:rPr lang="de-DE" b="1" dirty="0"/>
                        <a:t>Anteil Förde Sparkasse</a:t>
                      </a:r>
                    </a:p>
                    <a:p>
                      <a:r>
                        <a:rPr lang="de-DE" sz="1200" b="0" dirty="0"/>
                        <a:t>(Annahme: Anteil 1% SFG)</a:t>
                      </a:r>
                    </a:p>
                  </a:txBody>
                  <a:tcPr/>
                </a:tc>
                <a:tc>
                  <a:txBody>
                    <a:bodyPr/>
                    <a:lstStyle/>
                    <a:p>
                      <a:pPr algn="ctr"/>
                      <a:r>
                        <a:rPr lang="de-DE" b="1" dirty="0"/>
                        <a:t>209 Mio. €</a:t>
                      </a:r>
                    </a:p>
                  </a:txBody>
                  <a:tcPr/>
                </a:tc>
                <a:extLst>
                  <a:ext uri="{0D108BD9-81ED-4DB2-BD59-A6C34878D82A}">
                    <a16:rowId xmlns:a16="http://schemas.microsoft.com/office/drawing/2014/main" val="1351695875"/>
                  </a:ext>
                </a:extLst>
              </a:tr>
            </a:tbl>
          </a:graphicData>
        </a:graphic>
      </p:graphicFrame>
      <p:sp>
        <p:nvSpPr>
          <p:cNvPr id="21" name="Textfeld 20"/>
          <p:cNvSpPr txBox="1"/>
          <p:nvPr/>
        </p:nvSpPr>
        <p:spPr>
          <a:xfrm>
            <a:off x="3355043" y="3842839"/>
            <a:ext cx="4660378" cy="369332"/>
          </a:xfrm>
          <a:prstGeom prst="rect">
            <a:avLst/>
          </a:prstGeom>
          <a:solidFill>
            <a:srgbClr val="FF0000"/>
          </a:solidFill>
        </p:spPr>
        <p:txBody>
          <a:bodyPr wrap="none" rtlCol="0">
            <a:spAutoFit/>
          </a:bodyPr>
          <a:lstStyle/>
          <a:p>
            <a:r>
              <a:rPr lang="de-DE" dirty="0">
                <a:solidFill>
                  <a:schemeClr val="bg1"/>
                </a:solidFill>
              </a:rPr>
              <a:t>Was bedeutet dies für die Förde Sparkasse?</a:t>
            </a:r>
          </a:p>
        </p:txBody>
      </p:sp>
      <p:sp>
        <p:nvSpPr>
          <p:cNvPr id="9" name="Gleichschenkliges Dreieck 8"/>
          <p:cNvSpPr/>
          <p:nvPr/>
        </p:nvSpPr>
        <p:spPr>
          <a:xfrm rot="10800000">
            <a:off x="4948236" y="3392767"/>
            <a:ext cx="1419225" cy="371739"/>
          </a:xfrm>
          <a:prstGeom prst="triangle">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22" name="Titel 1"/>
          <p:cNvSpPr txBox="1">
            <a:spLocks/>
          </p:cNvSpPr>
          <p:nvPr/>
        </p:nvSpPr>
        <p:spPr>
          <a:xfrm>
            <a:off x="18930" y="2"/>
            <a:ext cx="11677031" cy="1354772"/>
          </a:xfrm>
          <a:prstGeom prst="rect">
            <a:avLst/>
          </a:prstGeom>
        </p:spPr>
        <p:txBody>
          <a:bodyPr vert="horz" lIns="378000" tIns="324000" rIns="0" bIns="45720" rtlCol="0" anchor="t" anchorCtr="0">
            <a:noAutofit/>
          </a:bodyPr>
          <a:lstStyle>
            <a:lvl1pPr algn="l" defTabSz="914400" rtl="0" eaLnBrk="1" latinLnBrk="0" hangingPunct="1">
              <a:lnSpc>
                <a:spcPct val="90000"/>
              </a:lnSpc>
              <a:spcBef>
                <a:spcPct val="0"/>
              </a:spcBef>
              <a:buNone/>
              <a:defRPr sz="4000" kern="1200">
                <a:solidFill>
                  <a:schemeClr val="tx2"/>
                </a:solidFill>
                <a:latin typeface="Sparkasse Head" panose="020B0804050602020204" pitchFamily="34" charset="0"/>
                <a:ea typeface="+mj-ea"/>
                <a:cs typeface="+mj-cs"/>
              </a:defRPr>
            </a:lvl1pPr>
          </a:lstStyle>
          <a:p>
            <a:r>
              <a:rPr lang="de-DE" sz="3200" b="1" dirty="0"/>
              <a:t>„zusätzliche grüne Finanzierungen“: Ableitung</a:t>
            </a:r>
            <a:endParaRPr lang="de-DE" sz="3200" dirty="0">
              <a:solidFill>
                <a:srgbClr val="FF0000"/>
              </a:solidFill>
            </a:endParaRPr>
          </a:p>
        </p:txBody>
      </p:sp>
      <p:sp>
        <p:nvSpPr>
          <p:cNvPr id="10" name="Rechteck 9">
            <a:extLst>
              <a:ext uri="{FF2B5EF4-FFF2-40B4-BE49-F238E27FC236}">
                <a16:creationId xmlns:a16="http://schemas.microsoft.com/office/drawing/2014/main" id="{2DC2AE1A-151E-47A6-B25F-AD9A2FCF12FD}"/>
              </a:ext>
            </a:extLst>
          </p:cNvPr>
          <p:cNvSpPr/>
          <p:nvPr/>
        </p:nvSpPr>
        <p:spPr>
          <a:xfrm rot="809832">
            <a:off x="560435" y="3618519"/>
            <a:ext cx="10249594" cy="685223"/>
          </a:xfrm>
          <a:prstGeom prst="rect">
            <a:avLst/>
          </a:prstGeom>
          <a:solidFill>
            <a:schemeClr val="bg1">
              <a:lumMod val="7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latin typeface="Sparkasse Rg" panose="020B0504050602020204" pitchFamily="34" charset="0"/>
              </a:rPr>
              <a:t>Der zusätzliche Eigenkapitalbedarf dürfte zu deutlichen Engpässen bei (allen) regionalen Kreditinstituten in Schleswig- Holstein führen</a:t>
            </a:r>
          </a:p>
        </p:txBody>
      </p:sp>
    </p:spTree>
    <p:extLst>
      <p:ext uri="{BB962C8B-B14F-4D97-AF65-F5344CB8AC3E}">
        <p14:creationId xmlns:p14="http://schemas.microsoft.com/office/powerpoint/2010/main" val="160386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30" y="2"/>
            <a:ext cx="11677031" cy="1354772"/>
          </a:xfrm>
        </p:spPr>
        <p:txBody>
          <a:bodyPr/>
          <a:lstStyle/>
          <a:p>
            <a:r>
              <a:rPr lang="de-DE" altLang="de-DE" sz="3200" b="1" dirty="0"/>
              <a:t>Ausblick</a:t>
            </a:r>
            <a:endParaRPr lang="de-DE" sz="3200" dirty="0">
              <a:solidFill>
                <a:srgbClr val="FF0000"/>
              </a:solidFill>
            </a:endParaRP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19</a:t>
            </a:fld>
            <a:endParaRPr lang="de-DE" dirty="0"/>
          </a:p>
        </p:txBody>
      </p:sp>
      <p:sp>
        <p:nvSpPr>
          <p:cNvPr id="5" name="Rechteck 4">
            <a:extLst>
              <a:ext uri="{FF2B5EF4-FFF2-40B4-BE49-F238E27FC236}">
                <a16:creationId xmlns:a16="http://schemas.microsoft.com/office/drawing/2014/main" id="{104D05B6-4051-4AA7-8257-7B03879A9686}"/>
              </a:ext>
            </a:extLst>
          </p:cNvPr>
          <p:cNvSpPr/>
          <p:nvPr/>
        </p:nvSpPr>
        <p:spPr>
          <a:xfrm>
            <a:off x="2735740" y="1761013"/>
            <a:ext cx="2859245" cy="1613060"/>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Energiewende</a:t>
            </a:r>
          </a:p>
        </p:txBody>
      </p:sp>
      <p:sp>
        <p:nvSpPr>
          <p:cNvPr id="10" name="Rechteck 9">
            <a:extLst>
              <a:ext uri="{FF2B5EF4-FFF2-40B4-BE49-F238E27FC236}">
                <a16:creationId xmlns:a16="http://schemas.microsoft.com/office/drawing/2014/main" id="{B6042406-EEE5-42CB-B37A-8CE66C084D7D}"/>
              </a:ext>
            </a:extLst>
          </p:cNvPr>
          <p:cNvSpPr/>
          <p:nvPr/>
        </p:nvSpPr>
        <p:spPr>
          <a:xfrm>
            <a:off x="5713254" y="1771650"/>
            <a:ext cx="2859246" cy="1613060"/>
          </a:xfrm>
          <a:prstGeom prst="rect">
            <a:avLst/>
          </a:prstGeom>
          <a:solidFill>
            <a:schemeClr val="bg1">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Taxonomie</a:t>
            </a:r>
          </a:p>
        </p:txBody>
      </p:sp>
      <p:sp>
        <p:nvSpPr>
          <p:cNvPr id="11" name="Rechteck 10">
            <a:extLst>
              <a:ext uri="{FF2B5EF4-FFF2-40B4-BE49-F238E27FC236}">
                <a16:creationId xmlns:a16="http://schemas.microsoft.com/office/drawing/2014/main" id="{3680C37F-6E5A-4104-B14C-759D3CFF3F10}"/>
              </a:ext>
            </a:extLst>
          </p:cNvPr>
          <p:cNvSpPr/>
          <p:nvPr/>
        </p:nvSpPr>
        <p:spPr>
          <a:xfrm>
            <a:off x="2735741" y="3513612"/>
            <a:ext cx="2859246" cy="1613060"/>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Rentensysteme</a:t>
            </a:r>
          </a:p>
        </p:txBody>
      </p:sp>
      <p:sp>
        <p:nvSpPr>
          <p:cNvPr id="12" name="Rechteck 11">
            <a:extLst>
              <a:ext uri="{FF2B5EF4-FFF2-40B4-BE49-F238E27FC236}">
                <a16:creationId xmlns:a16="http://schemas.microsoft.com/office/drawing/2014/main" id="{892FE748-6B20-4886-874E-737A7C8EDAA8}"/>
              </a:ext>
            </a:extLst>
          </p:cNvPr>
          <p:cNvSpPr/>
          <p:nvPr/>
        </p:nvSpPr>
        <p:spPr>
          <a:xfrm>
            <a:off x="5713254" y="3513612"/>
            <a:ext cx="2859245" cy="1613060"/>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Flächen-versorgung         </a:t>
            </a:r>
            <a:r>
              <a:rPr lang="de-DE" sz="2400" dirty="0" err="1">
                <a:solidFill>
                  <a:schemeClr val="tx1"/>
                </a:solidFill>
                <a:latin typeface="Sparkasse Rg" panose="020B0504050602020204" pitchFamily="34" charset="0"/>
              </a:rPr>
              <a:t>Spk</a:t>
            </a:r>
            <a:r>
              <a:rPr lang="de-DE" sz="2400" dirty="0">
                <a:solidFill>
                  <a:schemeClr val="tx1"/>
                </a:solidFill>
                <a:latin typeface="Sparkasse Rg" panose="020B0504050602020204" pitchFamily="34" charset="0"/>
              </a:rPr>
              <a:t>/ Kommune</a:t>
            </a:r>
          </a:p>
        </p:txBody>
      </p:sp>
    </p:spTree>
    <p:extLst>
      <p:ext uri="{BB962C8B-B14F-4D97-AF65-F5344CB8AC3E}">
        <p14:creationId xmlns:p14="http://schemas.microsoft.com/office/powerpoint/2010/main" val="36150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30" y="2"/>
            <a:ext cx="11677031" cy="1354772"/>
          </a:xfrm>
        </p:spPr>
        <p:txBody>
          <a:bodyPr/>
          <a:lstStyle/>
          <a:p>
            <a:r>
              <a:rPr lang="de-DE" sz="3200" dirty="0">
                <a:solidFill>
                  <a:srgbClr val="FF0000"/>
                </a:solidFill>
              </a:rPr>
              <a:t>Auftrag der Sparkassen</a:t>
            </a: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2</a:t>
            </a:fld>
            <a:endParaRPr lang="de-DE" dirty="0"/>
          </a:p>
        </p:txBody>
      </p:sp>
      <p:sp>
        <p:nvSpPr>
          <p:cNvPr id="5" name="Textfeld 4">
            <a:extLst>
              <a:ext uri="{FF2B5EF4-FFF2-40B4-BE49-F238E27FC236}">
                <a16:creationId xmlns:a16="http://schemas.microsoft.com/office/drawing/2014/main" id="{104818EF-E0D1-4212-8554-7C8307C4C980}"/>
              </a:ext>
            </a:extLst>
          </p:cNvPr>
          <p:cNvSpPr txBox="1"/>
          <p:nvPr/>
        </p:nvSpPr>
        <p:spPr>
          <a:xfrm>
            <a:off x="1593669" y="1210491"/>
            <a:ext cx="8595359" cy="4772298"/>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lIns="108000" tIns="46800" rIns="108000" bIns="46800" rtlCol="0">
            <a:normAutofit fontScale="77500" lnSpcReduction="20000"/>
          </a:bodyPr>
          <a:lstStyle/>
          <a:p>
            <a:pPr marL="0" marR="0" lvl="0" indent="0" algn="l" defTabSz="456888" rtl="0" eaLnBrk="1" fontAlgn="auto" latinLnBrk="0" hangingPunct="1">
              <a:lnSpc>
                <a:spcPct val="170000"/>
              </a:lnSpc>
              <a:spcBef>
                <a:spcPts val="0"/>
              </a:spcBef>
              <a:spcAft>
                <a:spcPts val="0"/>
              </a:spcAft>
              <a:buClrTx/>
              <a:buSzTx/>
              <a:buFontTx/>
              <a:buNone/>
              <a:tabLst/>
              <a:defRPr/>
            </a:pPr>
            <a:r>
              <a:rPr kumimoji="0" lang="de-DE" sz="2500" b="1" i="1" u="none" strike="noStrike" kern="1200" cap="none" spc="0" normalizeH="0" baseline="0" noProof="0" dirty="0">
                <a:ln>
                  <a:noFill/>
                </a:ln>
                <a:solidFill>
                  <a:srgbClr val="FFFFFF">
                    <a:lumMod val="50000"/>
                  </a:srgbClr>
                </a:solidFill>
                <a:effectLst/>
                <a:uLnTx/>
                <a:uFillTx/>
                <a:latin typeface="Sparkasse Rg"/>
                <a:ea typeface="+mn-ea"/>
                <a:cs typeface="+mn-cs"/>
              </a:rPr>
              <a:t>§ 2 Aufgaben</a:t>
            </a:r>
          </a:p>
          <a:p>
            <a:pPr marL="457200" marR="0" lvl="0" indent="-457200" algn="l" defTabSz="456888" rtl="0" eaLnBrk="1" fontAlgn="auto" latinLnBrk="0" hangingPunct="1">
              <a:lnSpc>
                <a:spcPct val="170000"/>
              </a:lnSpc>
              <a:spcBef>
                <a:spcPts val="0"/>
              </a:spcBef>
              <a:spcAft>
                <a:spcPts val="0"/>
              </a:spcAft>
              <a:buClrTx/>
              <a:buSzTx/>
              <a:buFontTx/>
              <a:buAutoNum type="arabicParenBoth"/>
              <a:tabLst/>
              <a:defRPr/>
            </a:pPr>
            <a:r>
              <a:rPr kumimoji="0" lang="de-DE" sz="2000" b="0" i="1" u="none" strike="noStrike" kern="1200" cap="none" spc="0" normalizeH="0" baseline="0" noProof="0" dirty="0">
                <a:ln>
                  <a:noFill/>
                </a:ln>
                <a:solidFill>
                  <a:srgbClr val="FFFFFF">
                    <a:lumMod val="50000"/>
                  </a:srgbClr>
                </a:solidFill>
                <a:effectLst/>
                <a:uLnTx/>
                <a:uFillTx/>
                <a:latin typeface="Sparkasse Rg"/>
                <a:ea typeface="+mn-ea"/>
                <a:cs typeface="+mn-cs"/>
              </a:rPr>
              <a:t>Die Sparkasse ist ein selbstständiges Unternehmen in kommunaler Trägerschaft mit der Aufgabe, auf der Grundlage der Markt- und Wettbewerbserfordernisse für ihr Geschäftsgebiet den Wettbewerb zu stärken und die angemessene und ausreichende Versorgung aller Bevölkerungskreise und insbesondere der mittelständischen Wirtschaft mit geld- und kreditwirtschaftlichen Leistungen auch in der Fläche sicherzustellen. Sie unterstützt dadurch die Aufgabenerfüllung des kommunalen Trägers im wirtschaftlichen, regionalpolitischen, sozialen und kulturellen Bereich.</a:t>
            </a:r>
          </a:p>
          <a:p>
            <a:pPr marL="0" marR="0" lvl="0" indent="0" algn="l" defTabSz="456888" rtl="0" eaLnBrk="1" fontAlgn="auto" latinLnBrk="0" hangingPunct="1">
              <a:lnSpc>
                <a:spcPct val="170000"/>
              </a:lnSpc>
              <a:spcBef>
                <a:spcPts val="0"/>
              </a:spcBef>
              <a:spcAft>
                <a:spcPts val="0"/>
              </a:spcAft>
              <a:buClrTx/>
              <a:buSzTx/>
              <a:buFontTx/>
              <a:buNone/>
              <a:tabLst/>
              <a:defRPr/>
            </a:pPr>
            <a:r>
              <a:rPr kumimoji="0" lang="de-DE" sz="2000" b="0" i="1" u="none" strike="noStrike" kern="1200" cap="none" spc="0" normalizeH="0" baseline="0" noProof="0" dirty="0">
                <a:ln>
                  <a:noFill/>
                </a:ln>
                <a:solidFill>
                  <a:srgbClr val="FFFFFF">
                    <a:lumMod val="50000"/>
                  </a:srgbClr>
                </a:solidFill>
                <a:effectLst/>
                <a:uLnTx/>
                <a:uFillTx/>
                <a:latin typeface="Sparkasse Rg"/>
                <a:ea typeface="+mn-ea"/>
                <a:cs typeface="+mn-cs"/>
              </a:rPr>
              <a:t>	…</a:t>
            </a:r>
          </a:p>
          <a:p>
            <a:pPr marL="457200" marR="0" lvl="0" indent="-457200" algn="l" defTabSz="456888" rtl="0" eaLnBrk="1" fontAlgn="auto" latinLnBrk="0" hangingPunct="1">
              <a:lnSpc>
                <a:spcPct val="170000"/>
              </a:lnSpc>
              <a:spcBef>
                <a:spcPts val="0"/>
              </a:spcBef>
              <a:spcAft>
                <a:spcPts val="0"/>
              </a:spcAft>
              <a:buClrTx/>
              <a:buSzTx/>
              <a:buFont typeface="+mj-lt"/>
              <a:buAutoNum type="arabicParenBoth" startAt="3"/>
              <a:tabLst/>
              <a:defRPr/>
            </a:pPr>
            <a:r>
              <a:rPr kumimoji="0" lang="de-DE" sz="2000" b="0" i="1" u="none" strike="noStrike" kern="1200" cap="none" spc="0" normalizeH="0" baseline="0" noProof="0" dirty="0">
                <a:ln>
                  <a:noFill/>
                </a:ln>
                <a:solidFill>
                  <a:srgbClr val="FFFFFF">
                    <a:lumMod val="50000"/>
                  </a:srgbClr>
                </a:solidFill>
                <a:effectLst/>
                <a:uLnTx/>
                <a:uFillTx/>
                <a:latin typeface="Sparkasse Rg"/>
                <a:ea typeface="+mn-ea"/>
                <a:cs typeface="+mn-cs"/>
              </a:rPr>
              <a:t>Die Sparkasse betreibt ihre Geschäfte nach wirtschaftlichen Grundsätzen; ihre Gewinne haben den Geschäftsbetrieb zu sichern.</a:t>
            </a:r>
          </a:p>
        </p:txBody>
      </p:sp>
      <p:sp>
        <p:nvSpPr>
          <p:cNvPr id="6" name="Rechteck 5">
            <a:extLst>
              <a:ext uri="{FF2B5EF4-FFF2-40B4-BE49-F238E27FC236}">
                <a16:creationId xmlns:a16="http://schemas.microsoft.com/office/drawing/2014/main" id="{EFD12C54-FE0F-4FAC-B1D4-8E9A4056E1F7}"/>
              </a:ext>
            </a:extLst>
          </p:cNvPr>
          <p:cNvSpPr/>
          <p:nvPr/>
        </p:nvSpPr>
        <p:spPr>
          <a:xfrm>
            <a:off x="6958149" y="1813558"/>
            <a:ext cx="2386147" cy="163241"/>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
        <p:nvSpPr>
          <p:cNvPr id="7" name="Rechteck 6">
            <a:extLst>
              <a:ext uri="{FF2B5EF4-FFF2-40B4-BE49-F238E27FC236}">
                <a16:creationId xmlns:a16="http://schemas.microsoft.com/office/drawing/2014/main" id="{AE18DD9D-CBE3-4E33-8C01-5D7D7F6A3DDE}"/>
              </a:ext>
            </a:extLst>
          </p:cNvPr>
          <p:cNvSpPr/>
          <p:nvPr/>
        </p:nvSpPr>
        <p:spPr>
          <a:xfrm>
            <a:off x="6803154" y="2546882"/>
            <a:ext cx="1636064" cy="180705"/>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
        <p:nvSpPr>
          <p:cNvPr id="9" name="Rechteck 8">
            <a:extLst>
              <a:ext uri="{FF2B5EF4-FFF2-40B4-BE49-F238E27FC236}">
                <a16:creationId xmlns:a16="http://schemas.microsoft.com/office/drawing/2014/main" id="{A14698D3-754C-4BEB-BEA8-6907CEFB8AC4}"/>
              </a:ext>
            </a:extLst>
          </p:cNvPr>
          <p:cNvSpPr/>
          <p:nvPr/>
        </p:nvSpPr>
        <p:spPr>
          <a:xfrm>
            <a:off x="8415488" y="2165131"/>
            <a:ext cx="586598" cy="180705"/>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
        <p:nvSpPr>
          <p:cNvPr id="11" name="Rechteck 10">
            <a:extLst>
              <a:ext uri="{FF2B5EF4-FFF2-40B4-BE49-F238E27FC236}">
                <a16:creationId xmlns:a16="http://schemas.microsoft.com/office/drawing/2014/main" id="{37BE3C33-420D-42AF-A078-D4054E0ED3DA}"/>
              </a:ext>
            </a:extLst>
          </p:cNvPr>
          <p:cNvSpPr/>
          <p:nvPr/>
        </p:nvSpPr>
        <p:spPr>
          <a:xfrm>
            <a:off x="8439218" y="2541416"/>
            <a:ext cx="1320116" cy="195354"/>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
        <p:nvSpPr>
          <p:cNvPr id="12" name="Rechteck 11">
            <a:extLst>
              <a:ext uri="{FF2B5EF4-FFF2-40B4-BE49-F238E27FC236}">
                <a16:creationId xmlns:a16="http://schemas.microsoft.com/office/drawing/2014/main" id="{7EBC01F5-5239-4166-9956-41A4B101B560}"/>
              </a:ext>
            </a:extLst>
          </p:cNvPr>
          <p:cNvSpPr/>
          <p:nvPr/>
        </p:nvSpPr>
        <p:spPr>
          <a:xfrm>
            <a:off x="2133601" y="2895201"/>
            <a:ext cx="3324538" cy="180705"/>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
        <p:nvSpPr>
          <p:cNvPr id="13" name="Rechteck 12">
            <a:extLst>
              <a:ext uri="{FF2B5EF4-FFF2-40B4-BE49-F238E27FC236}">
                <a16:creationId xmlns:a16="http://schemas.microsoft.com/office/drawing/2014/main" id="{2BDE3DC7-DC39-4352-A6B0-4773C80004B2}"/>
              </a:ext>
            </a:extLst>
          </p:cNvPr>
          <p:cNvSpPr/>
          <p:nvPr/>
        </p:nvSpPr>
        <p:spPr>
          <a:xfrm>
            <a:off x="7134722" y="2911388"/>
            <a:ext cx="3054306" cy="195354"/>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
        <p:nvSpPr>
          <p:cNvPr id="14" name="Rechteck 13">
            <a:extLst>
              <a:ext uri="{FF2B5EF4-FFF2-40B4-BE49-F238E27FC236}">
                <a16:creationId xmlns:a16="http://schemas.microsoft.com/office/drawing/2014/main" id="{51F81E2D-6D87-4D69-9E3E-25F3E4C5B3B3}"/>
              </a:ext>
            </a:extLst>
          </p:cNvPr>
          <p:cNvSpPr/>
          <p:nvPr/>
        </p:nvSpPr>
        <p:spPr>
          <a:xfrm>
            <a:off x="2133600" y="2525504"/>
            <a:ext cx="3041131" cy="211266"/>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
        <p:nvSpPr>
          <p:cNvPr id="16" name="Rechteck 15">
            <a:extLst>
              <a:ext uri="{FF2B5EF4-FFF2-40B4-BE49-F238E27FC236}">
                <a16:creationId xmlns:a16="http://schemas.microsoft.com/office/drawing/2014/main" id="{B2D0E7EA-D66B-497E-80E8-A27C371E70CE}"/>
              </a:ext>
            </a:extLst>
          </p:cNvPr>
          <p:cNvSpPr/>
          <p:nvPr/>
        </p:nvSpPr>
        <p:spPr>
          <a:xfrm>
            <a:off x="4286364" y="3624293"/>
            <a:ext cx="4039029" cy="160627"/>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
        <p:nvSpPr>
          <p:cNvPr id="19" name="Rechteck 18">
            <a:extLst>
              <a:ext uri="{FF2B5EF4-FFF2-40B4-BE49-F238E27FC236}">
                <a16:creationId xmlns:a16="http://schemas.microsoft.com/office/drawing/2014/main" id="{DAF957BB-16C3-4279-B73D-F8AFB4695491}"/>
              </a:ext>
            </a:extLst>
          </p:cNvPr>
          <p:cNvSpPr/>
          <p:nvPr/>
        </p:nvSpPr>
        <p:spPr>
          <a:xfrm>
            <a:off x="6897422" y="3277581"/>
            <a:ext cx="2611078" cy="160627"/>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
        <p:nvSpPr>
          <p:cNvPr id="20" name="Rechteck 19">
            <a:extLst>
              <a:ext uri="{FF2B5EF4-FFF2-40B4-BE49-F238E27FC236}">
                <a16:creationId xmlns:a16="http://schemas.microsoft.com/office/drawing/2014/main" id="{694E693A-5499-4FB4-B11E-18C3D400353B}"/>
              </a:ext>
            </a:extLst>
          </p:cNvPr>
          <p:cNvSpPr/>
          <p:nvPr/>
        </p:nvSpPr>
        <p:spPr>
          <a:xfrm>
            <a:off x="2493978" y="3249876"/>
            <a:ext cx="3941656" cy="180705"/>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
        <p:nvSpPr>
          <p:cNvPr id="21" name="Rechteck 20">
            <a:extLst>
              <a:ext uri="{FF2B5EF4-FFF2-40B4-BE49-F238E27FC236}">
                <a16:creationId xmlns:a16="http://schemas.microsoft.com/office/drawing/2014/main" id="{9814ABA4-0758-42C6-AC4E-9E0E4C3A86D5}"/>
              </a:ext>
            </a:extLst>
          </p:cNvPr>
          <p:cNvSpPr/>
          <p:nvPr/>
        </p:nvSpPr>
        <p:spPr>
          <a:xfrm>
            <a:off x="3968501" y="4014166"/>
            <a:ext cx="2928921" cy="160627"/>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
        <p:nvSpPr>
          <p:cNvPr id="22" name="Rechteck 21">
            <a:extLst>
              <a:ext uri="{FF2B5EF4-FFF2-40B4-BE49-F238E27FC236}">
                <a16:creationId xmlns:a16="http://schemas.microsoft.com/office/drawing/2014/main" id="{29D285A7-3C68-454B-A212-7EE9089888B9}"/>
              </a:ext>
            </a:extLst>
          </p:cNvPr>
          <p:cNvSpPr/>
          <p:nvPr/>
        </p:nvSpPr>
        <p:spPr>
          <a:xfrm>
            <a:off x="5993244" y="4757411"/>
            <a:ext cx="3943236" cy="160627"/>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
        <p:nvSpPr>
          <p:cNvPr id="23" name="Rechteck 22">
            <a:extLst>
              <a:ext uri="{FF2B5EF4-FFF2-40B4-BE49-F238E27FC236}">
                <a16:creationId xmlns:a16="http://schemas.microsoft.com/office/drawing/2014/main" id="{0043F67E-ECD0-40B7-B5BE-7D433E2AED60}"/>
              </a:ext>
            </a:extLst>
          </p:cNvPr>
          <p:cNvSpPr/>
          <p:nvPr/>
        </p:nvSpPr>
        <p:spPr>
          <a:xfrm>
            <a:off x="2133600" y="5114881"/>
            <a:ext cx="3544389" cy="180705"/>
          </a:xfrm>
          <a:prstGeom prst="rect">
            <a:avLst/>
          </a:prstGeom>
          <a:solidFill>
            <a:srgbClr val="FFC0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6888"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parkasse Rg"/>
              <a:ea typeface="+mn-ea"/>
              <a:cs typeface="+mn-cs"/>
            </a:endParaRPr>
          </a:p>
        </p:txBody>
      </p:sp>
    </p:spTree>
    <p:extLst>
      <p:ext uri="{BB962C8B-B14F-4D97-AF65-F5344CB8AC3E}">
        <p14:creationId xmlns:p14="http://schemas.microsoft.com/office/powerpoint/2010/main" val="7196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3" grpId="0" animBg="1"/>
      <p:bldP spid="14" grpId="0" animBg="1"/>
      <p:bldP spid="16" grpId="0" animBg="1"/>
      <p:bldP spid="19" grpId="0" animBg="1"/>
      <p:bldP spid="20" grpId="0" animBg="1"/>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30" y="2"/>
            <a:ext cx="11677031" cy="1354772"/>
          </a:xfrm>
        </p:spPr>
        <p:txBody>
          <a:bodyPr/>
          <a:lstStyle/>
          <a:p>
            <a:r>
              <a:rPr lang="de-DE" altLang="de-DE" sz="3200" b="1" dirty="0"/>
              <a:t>„Grüne Finanzierungen“: Entwicklung der Taxonomie(n)…was kommt da noch alles? </a:t>
            </a:r>
            <a:endParaRPr lang="de-DE" sz="3200" dirty="0">
              <a:solidFill>
                <a:srgbClr val="FF0000"/>
              </a:solidFill>
            </a:endParaRP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20</a:t>
            </a:fld>
            <a:endParaRPr lang="de-DE" dirty="0"/>
          </a:p>
        </p:txBody>
      </p:sp>
      <p:pic>
        <p:nvPicPr>
          <p:cNvPr id="7" name="Grafik 6"/>
          <p:cNvPicPr>
            <a:picLocks noChangeAspect="1"/>
          </p:cNvPicPr>
          <p:nvPr/>
        </p:nvPicPr>
        <p:blipFill>
          <a:blip r:embed="rId3"/>
          <a:stretch>
            <a:fillRect/>
          </a:stretch>
        </p:blipFill>
        <p:spPr>
          <a:xfrm>
            <a:off x="3181446" y="2074001"/>
            <a:ext cx="881772" cy="691689"/>
          </a:xfrm>
          <a:prstGeom prst="rect">
            <a:avLst/>
          </a:prstGeom>
        </p:spPr>
      </p:pic>
      <p:cxnSp>
        <p:nvCxnSpPr>
          <p:cNvPr id="14" name="Gerader Verbinder 13"/>
          <p:cNvCxnSpPr/>
          <p:nvPr/>
        </p:nvCxnSpPr>
        <p:spPr>
          <a:xfrm flipV="1">
            <a:off x="235587" y="3014839"/>
            <a:ext cx="11186100" cy="8313"/>
          </a:xfrm>
          <a:prstGeom prst="line">
            <a:avLst/>
          </a:prstGeom>
          <a:ln w="38100" cap="rnd">
            <a:tailEnd type="triangle"/>
          </a:ln>
        </p:spPr>
        <p:style>
          <a:lnRef idx="1">
            <a:schemeClr val="accent1"/>
          </a:lnRef>
          <a:fillRef idx="0">
            <a:schemeClr val="accent1"/>
          </a:fillRef>
          <a:effectRef idx="0">
            <a:schemeClr val="accent1"/>
          </a:effectRef>
          <a:fontRef idx="minor">
            <a:schemeClr val="tx1"/>
          </a:fontRef>
        </p:style>
      </p:cxnSp>
      <p:pic>
        <p:nvPicPr>
          <p:cNvPr id="17" name="Grafik 16"/>
          <p:cNvPicPr>
            <a:picLocks noChangeAspect="1"/>
          </p:cNvPicPr>
          <p:nvPr/>
        </p:nvPicPr>
        <p:blipFill>
          <a:blip r:embed="rId3"/>
          <a:stretch>
            <a:fillRect/>
          </a:stretch>
        </p:blipFill>
        <p:spPr>
          <a:xfrm>
            <a:off x="5181696" y="2086598"/>
            <a:ext cx="881772" cy="691689"/>
          </a:xfrm>
          <a:prstGeom prst="rect">
            <a:avLst/>
          </a:prstGeom>
        </p:spPr>
      </p:pic>
      <p:pic>
        <p:nvPicPr>
          <p:cNvPr id="18" name="Grafik 17"/>
          <p:cNvPicPr>
            <a:picLocks noChangeAspect="1"/>
          </p:cNvPicPr>
          <p:nvPr/>
        </p:nvPicPr>
        <p:blipFill>
          <a:blip r:embed="rId4"/>
          <a:stretch>
            <a:fillRect/>
          </a:stretch>
        </p:blipFill>
        <p:spPr>
          <a:xfrm>
            <a:off x="4758748" y="3715109"/>
            <a:ext cx="2025853" cy="2346587"/>
          </a:xfrm>
          <a:prstGeom prst="rect">
            <a:avLst/>
          </a:prstGeom>
        </p:spPr>
      </p:pic>
      <p:pic>
        <p:nvPicPr>
          <p:cNvPr id="23" name="Grafik 22"/>
          <p:cNvPicPr>
            <a:picLocks noChangeAspect="1"/>
          </p:cNvPicPr>
          <p:nvPr/>
        </p:nvPicPr>
        <p:blipFill>
          <a:blip r:embed="rId5"/>
          <a:stretch>
            <a:fillRect/>
          </a:stretch>
        </p:blipFill>
        <p:spPr>
          <a:xfrm>
            <a:off x="7445585" y="2099117"/>
            <a:ext cx="803165" cy="666573"/>
          </a:xfrm>
          <a:prstGeom prst="rect">
            <a:avLst/>
          </a:prstGeom>
        </p:spPr>
      </p:pic>
      <p:pic>
        <p:nvPicPr>
          <p:cNvPr id="24" name="Grafik 23"/>
          <p:cNvPicPr>
            <a:picLocks noChangeAspect="1"/>
          </p:cNvPicPr>
          <p:nvPr/>
        </p:nvPicPr>
        <p:blipFill>
          <a:blip r:embed="rId6"/>
          <a:stretch>
            <a:fillRect/>
          </a:stretch>
        </p:blipFill>
        <p:spPr>
          <a:xfrm>
            <a:off x="9404558" y="2067548"/>
            <a:ext cx="819650" cy="718597"/>
          </a:xfrm>
          <a:prstGeom prst="rect">
            <a:avLst/>
          </a:prstGeom>
        </p:spPr>
      </p:pic>
      <p:sp>
        <p:nvSpPr>
          <p:cNvPr id="25" name="Rechteck 24"/>
          <p:cNvSpPr/>
          <p:nvPr/>
        </p:nvSpPr>
        <p:spPr>
          <a:xfrm>
            <a:off x="3048000" y="2805195"/>
            <a:ext cx="1209675" cy="4095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2022</a:t>
            </a:r>
          </a:p>
        </p:txBody>
      </p:sp>
      <p:sp>
        <p:nvSpPr>
          <p:cNvPr id="26" name="Rechteck 25"/>
          <p:cNvSpPr/>
          <p:nvPr/>
        </p:nvSpPr>
        <p:spPr>
          <a:xfrm>
            <a:off x="5010150" y="2805195"/>
            <a:ext cx="1209675" cy="4095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2023</a:t>
            </a:r>
          </a:p>
        </p:txBody>
      </p:sp>
      <p:sp>
        <p:nvSpPr>
          <p:cNvPr id="28" name="Rechteck 27"/>
          <p:cNvSpPr/>
          <p:nvPr/>
        </p:nvSpPr>
        <p:spPr>
          <a:xfrm>
            <a:off x="7228129" y="2818364"/>
            <a:ext cx="1209675" cy="4095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a:t>
            </a:r>
          </a:p>
        </p:txBody>
      </p:sp>
      <p:sp>
        <p:nvSpPr>
          <p:cNvPr id="29" name="Rechteck 28"/>
          <p:cNvSpPr/>
          <p:nvPr/>
        </p:nvSpPr>
        <p:spPr>
          <a:xfrm>
            <a:off x="9212748" y="2818364"/>
            <a:ext cx="1209675" cy="4095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a:t>
            </a:r>
          </a:p>
        </p:txBody>
      </p:sp>
      <p:pic>
        <p:nvPicPr>
          <p:cNvPr id="1026" name="Picture 2"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7684" y="3437583"/>
            <a:ext cx="4588277" cy="293649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8"/>
          <a:stretch>
            <a:fillRect/>
          </a:stretch>
        </p:blipFill>
        <p:spPr>
          <a:xfrm>
            <a:off x="45275" y="1855113"/>
            <a:ext cx="2681610" cy="2214609"/>
          </a:xfrm>
          <a:prstGeom prst="rect">
            <a:avLst/>
          </a:prstGeom>
          <a:ln>
            <a:solidFill>
              <a:schemeClr val="tx2"/>
            </a:solidFill>
          </a:ln>
        </p:spPr>
      </p:pic>
      <p:pic>
        <p:nvPicPr>
          <p:cNvPr id="15" name="Grafik 14"/>
          <p:cNvPicPr>
            <a:picLocks noChangeAspect="1"/>
          </p:cNvPicPr>
          <p:nvPr/>
        </p:nvPicPr>
        <p:blipFill>
          <a:blip r:embed="rId4"/>
          <a:stretch>
            <a:fillRect/>
          </a:stretch>
        </p:blipFill>
        <p:spPr>
          <a:xfrm>
            <a:off x="2587679" y="3715109"/>
            <a:ext cx="2031946" cy="2353645"/>
          </a:xfrm>
          <a:prstGeom prst="rect">
            <a:avLst/>
          </a:prstGeom>
        </p:spPr>
      </p:pic>
      <p:sp>
        <p:nvSpPr>
          <p:cNvPr id="16" name="Rechteck 15"/>
          <p:cNvSpPr/>
          <p:nvPr/>
        </p:nvSpPr>
        <p:spPr>
          <a:xfrm>
            <a:off x="2587679" y="4533900"/>
            <a:ext cx="2031945" cy="1569495"/>
          </a:xfrm>
          <a:prstGeom prst="rect">
            <a:avLst/>
          </a:prstGeom>
          <a:solidFill>
            <a:schemeClr val="bg1">
              <a:alpha val="81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5" name="Pfeil nach rechts 4"/>
          <p:cNvSpPr/>
          <p:nvPr/>
        </p:nvSpPr>
        <p:spPr>
          <a:xfrm>
            <a:off x="6716459" y="4533900"/>
            <a:ext cx="323082" cy="484632"/>
          </a:xfrm>
          <a:prstGeom prst="righ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Tree>
    <p:extLst>
      <p:ext uri="{BB962C8B-B14F-4D97-AF65-F5344CB8AC3E}">
        <p14:creationId xmlns:p14="http://schemas.microsoft.com/office/powerpoint/2010/main" val="2789271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478D2D0-23A1-4F3B-869D-C8C17746C0ED}"/>
              </a:ext>
            </a:extLst>
          </p:cNvPr>
          <p:cNvPicPr>
            <a:picLocks noChangeAspect="1"/>
          </p:cNvPicPr>
          <p:nvPr/>
        </p:nvPicPr>
        <p:blipFill>
          <a:blip r:embed="rId3"/>
          <a:stretch>
            <a:fillRect/>
          </a:stretch>
        </p:blipFill>
        <p:spPr>
          <a:xfrm rot="1080030">
            <a:off x="7784277" y="1301705"/>
            <a:ext cx="4188842" cy="2654155"/>
          </a:xfrm>
          <a:prstGeom prst="rect">
            <a:avLst/>
          </a:prstGeom>
        </p:spPr>
      </p:pic>
      <p:sp>
        <p:nvSpPr>
          <p:cNvPr id="2" name="Titel 1"/>
          <p:cNvSpPr>
            <a:spLocks noGrp="1"/>
          </p:cNvSpPr>
          <p:nvPr>
            <p:ph type="title"/>
          </p:nvPr>
        </p:nvSpPr>
        <p:spPr>
          <a:xfrm>
            <a:off x="18930" y="2"/>
            <a:ext cx="11677031" cy="1354772"/>
          </a:xfrm>
        </p:spPr>
        <p:txBody>
          <a:bodyPr/>
          <a:lstStyle/>
          <a:p>
            <a:r>
              <a:rPr lang="de-DE" altLang="de-DE" sz="3200" b="1" dirty="0"/>
              <a:t>Status Taxonomie-Verordnung: Wir stehen erst am Anfang </a:t>
            </a:r>
            <a:endParaRPr lang="de-DE" sz="3200" dirty="0">
              <a:solidFill>
                <a:srgbClr val="FF0000"/>
              </a:solidFill>
            </a:endParaRP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21</a:t>
            </a:fld>
            <a:endParaRPr lang="de-DE" dirty="0"/>
          </a:p>
        </p:txBody>
      </p:sp>
      <p:pic>
        <p:nvPicPr>
          <p:cNvPr id="11" name="Grafik 10"/>
          <p:cNvPicPr>
            <a:picLocks noChangeAspect="1"/>
          </p:cNvPicPr>
          <p:nvPr/>
        </p:nvPicPr>
        <p:blipFill>
          <a:blip r:embed="rId4"/>
          <a:stretch>
            <a:fillRect/>
          </a:stretch>
        </p:blipFill>
        <p:spPr>
          <a:xfrm>
            <a:off x="2906276" y="1114897"/>
            <a:ext cx="5667977" cy="2403800"/>
          </a:xfrm>
          <a:prstGeom prst="rect">
            <a:avLst/>
          </a:prstGeom>
          <a:ln w="38100">
            <a:solidFill>
              <a:schemeClr val="tx2"/>
            </a:solidFill>
          </a:ln>
        </p:spPr>
      </p:pic>
      <p:sp>
        <p:nvSpPr>
          <p:cNvPr id="13" name="Rechteck 12"/>
          <p:cNvSpPr/>
          <p:nvPr/>
        </p:nvSpPr>
        <p:spPr>
          <a:xfrm>
            <a:off x="2863937" y="1069024"/>
            <a:ext cx="5747516" cy="400110"/>
          </a:xfrm>
          <a:prstGeom prst="rect">
            <a:avLst/>
          </a:prstGeom>
        </p:spPr>
        <p:txBody>
          <a:bodyPr wrap="square">
            <a:spAutoFit/>
          </a:bodyPr>
          <a:lstStyle/>
          <a:p>
            <a:pPr algn="ctr"/>
            <a:r>
              <a:rPr lang="de-DE" sz="2000" b="1" dirty="0">
                <a:solidFill>
                  <a:srgbClr val="212121"/>
                </a:solidFill>
                <a:latin typeface="BundesSansWeb"/>
              </a:rPr>
              <a:t>Sustainable </a:t>
            </a:r>
            <a:r>
              <a:rPr lang="de-DE" sz="2000" b="1" dirty="0" err="1">
                <a:solidFill>
                  <a:srgbClr val="212121"/>
                </a:solidFill>
                <a:latin typeface="BundesSansWeb"/>
              </a:rPr>
              <a:t>Finance</a:t>
            </a:r>
            <a:r>
              <a:rPr lang="de-DE" sz="2000" b="1" dirty="0">
                <a:solidFill>
                  <a:srgbClr val="212121"/>
                </a:solidFill>
                <a:latin typeface="BundesSansWeb"/>
              </a:rPr>
              <a:t>-Taxonomie</a:t>
            </a:r>
            <a:endParaRPr lang="de-DE" sz="2000" b="1" dirty="0"/>
          </a:p>
        </p:txBody>
      </p:sp>
      <p:pic>
        <p:nvPicPr>
          <p:cNvPr id="5" name="Grafik 4"/>
          <p:cNvPicPr>
            <a:picLocks noChangeAspect="1"/>
          </p:cNvPicPr>
          <p:nvPr/>
        </p:nvPicPr>
        <p:blipFill>
          <a:blip r:embed="rId5"/>
          <a:stretch>
            <a:fillRect/>
          </a:stretch>
        </p:blipFill>
        <p:spPr>
          <a:xfrm>
            <a:off x="1572789" y="3322765"/>
            <a:ext cx="2736087" cy="3169264"/>
          </a:xfrm>
          <a:prstGeom prst="rect">
            <a:avLst/>
          </a:prstGeom>
        </p:spPr>
      </p:pic>
      <p:sp>
        <p:nvSpPr>
          <p:cNvPr id="10" name="Rechteck 9"/>
          <p:cNvSpPr/>
          <p:nvPr/>
        </p:nvSpPr>
        <p:spPr>
          <a:xfrm>
            <a:off x="4478526" y="3438406"/>
            <a:ext cx="2588116" cy="2462213"/>
          </a:xfrm>
          <a:prstGeom prst="rect">
            <a:avLst/>
          </a:prstGeom>
          <a:solidFill>
            <a:srgbClr val="777777"/>
          </a:solidFill>
        </p:spPr>
        <p:txBody>
          <a:bodyPr wrap="square">
            <a:spAutoFit/>
          </a:bodyPr>
          <a:lstStyle/>
          <a:p>
            <a:r>
              <a:rPr lang="de-DE" sz="1400" dirty="0">
                <a:solidFill>
                  <a:schemeClr val="bg1"/>
                </a:solidFill>
              </a:rPr>
              <a:t>Laut der Taxonomie-Verordnung gilt eine Wirtschaftsaktivität dann als taxonomiekonform, wenn sie einen  wesentlichen Beitrag zu mindestens einem von insgesamt sechs Umweltzielen leistet, ohne den anderen zuwiderzulaufen (Do </a:t>
            </a:r>
            <a:r>
              <a:rPr lang="de-DE" sz="1400" dirty="0" err="1">
                <a:solidFill>
                  <a:schemeClr val="bg1"/>
                </a:solidFill>
              </a:rPr>
              <a:t>No</a:t>
            </a:r>
            <a:r>
              <a:rPr lang="de-DE" sz="1400" dirty="0">
                <a:solidFill>
                  <a:schemeClr val="bg1"/>
                </a:solidFill>
              </a:rPr>
              <a:t> </a:t>
            </a:r>
            <a:r>
              <a:rPr lang="de-DE" sz="1400" dirty="0" err="1">
                <a:solidFill>
                  <a:schemeClr val="bg1"/>
                </a:solidFill>
              </a:rPr>
              <a:t>Significant</a:t>
            </a:r>
            <a:r>
              <a:rPr lang="de-DE" sz="1400" dirty="0">
                <a:solidFill>
                  <a:schemeClr val="bg1"/>
                </a:solidFill>
              </a:rPr>
              <a:t> Harm – DNSH).</a:t>
            </a:r>
          </a:p>
        </p:txBody>
      </p:sp>
      <p:sp>
        <p:nvSpPr>
          <p:cNvPr id="14" name="Rechteck 13"/>
          <p:cNvSpPr/>
          <p:nvPr/>
        </p:nvSpPr>
        <p:spPr>
          <a:xfrm>
            <a:off x="7411491" y="3429001"/>
            <a:ext cx="1845231" cy="1600438"/>
          </a:xfrm>
          <a:prstGeom prst="rect">
            <a:avLst/>
          </a:prstGeom>
          <a:solidFill>
            <a:srgbClr val="336699"/>
          </a:solidFill>
        </p:spPr>
        <p:txBody>
          <a:bodyPr wrap="square">
            <a:spAutoFit/>
          </a:bodyPr>
          <a:lstStyle/>
          <a:p>
            <a:r>
              <a:rPr lang="de-DE" sz="1400" dirty="0">
                <a:solidFill>
                  <a:schemeClr val="bg1"/>
                </a:solidFill>
              </a:rPr>
              <a:t>Zugleich müssen gewisse Mindest- </a:t>
            </a:r>
            <a:r>
              <a:rPr lang="de-DE" sz="1400" dirty="0" err="1">
                <a:solidFill>
                  <a:schemeClr val="bg1"/>
                </a:solidFill>
              </a:rPr>
              <a:t>anforderungen</a:t>
            </a:r>
            <a:r>
              <a:rPr lang="de-DE" sz="1400" dirty="0">
                <a:solidFill>
                  <a:schemeClr val="bg1"/>
                </a:solidFill>
              </a:rPr>
              <a:t>, z. B. in Bezug auf Soziales und Menschenrechte, erfüllt werden.</a:t>
            </a:r>
          </a:p>
        </p:txBody>
      </p:sp>
      <p:sp>
        <p:nvSpPr>
          <p:cNvPr id="16" name="Rechteck 15"/>
          <p:cNvSpPr/>
          <p:nvPr/>
        </p:nvSpPr>
        <p:spPr>
          <a:xfrm>
            <a:off x="4478526" y="5852994"/>
            <a:ext cx="2588116" cy="557331"/>
          </a:xfrm>
          <a:prstGeom prst="rect">
            <a:avLst/>
          </a:prstGeom>
          <a:solidFill>
            <a:srgbClr val="7777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17" name="Rechteck 16"/>
          <p:cNvSpPr/>
          <p:nvPr/>
        </p:nvSpPr>
        <p:spPr>
          <a:xfrm>
            <a:off x="7411491" y="5029439"/>
            <a:ext cx="1845231" cy="1380886"/>
          </a:xfrm>
          <a:prstGeom prst="rect">
            <a:avLst/>
          </a:prstGeom>
          <a:solidFill>
            <a:srgbClr val="3366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cxnSp>
        <p:nvCxnSpPr>
          <p:cNvPr id="19" name="Gerader Verbinder 18"/>
          <p:cNvCxnSpPr/>
          <p:nvPr/>
        </p:nvCxnSpPr>
        <p:spPr>
          <a:xfrm flipH="1">
            <a:off x="4133677" y="3538143"/>
            <a:ext cx="247648"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1572789" y="4389121"/>
            <a:ext cx="2808536" cy="2211619"/>
          </a:xfrm>
          <a:prstGeom prst="rect">
            <a:avLst/>
          </a:prstGeom>
          <a:solidFill>
            <a:schemeClr val="bg1">
              <a:alpha val="51000"/>
            </a:schemeClr>
          </a:solidFill>
          <a:ln w="381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18" name="Rechteck 17">
            <a:extLst>
              <a:ext uri="{FF2B5EF4-FFF2-40B4-BE49-F238E27FC236}">
                <a16:creationId xmlns:a16="http://schemas.microsoft.com/office/drawing/2014/main" id="{49B36260-785F-4C2A-BE0D-8BF69353967D}"/>
              </a:ext>
            </a:extLst>
          </p:cNvPr>
          <p:cNvSpPr/>
          <p:nvPr/>
        </p:nvSpPr>
        <p:spPr>
          <a:xfrm rot="1047625">
            <a:off x="8405912" y="1509506"/>
            <a:ext cx="3898054" cy="1077218"/>
          </a:xfrm>
          <a:prstGeom prst="rect">
            <a:avLst/>
          </a:prstGeom>
          <a:noFill/>
        </p:spPr>
        <p:txBody>
          <a:bodyPr wrap="none" lIns="91440" tIns="45720" rIns="91440" bIns="45720">
            <a:spAutoFit/>
          </a:bodyPr>
          <a:lstStyle/>
          <a:p>
            <a:pPr algn="ctr"/>
            <a:r>
              <a:rPr lang="de-DE"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z.B. Wohnungsbau-</a:t>
            </a:r>
          </a:p>
          <a:p>
            <a:pPr algn="ctr"/>
            <a:r>
              <a:rPr lang="de-DE"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gesellschaften</a:t>
            </a:r>
          </a:p>
        </p:txBody>
      </p:sp>
    </p:spTree>
    <p:extLst>
      <p:ext uri="{BB962C8B-B14F-4D97-AF65-F5344CB8AC3E}">
        <p14:creationId xmlns:p14="http://schemas.microsoft.com/office/powerpoint/2010/main" val="296950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30" y="2"/>
            <a:ext cx="11677031" cy="1354772"/>
          </a:xfrm>
        </p:spPr>
        <p:txBody>
          <a:bodyPr/>
          <a:lstStyle/>
          <a:p>
            <a:r>
              <a:rPr lang="de-DE" altLang="de-DE" sz="3200" b="1" dirty="0"/>
              <a:t>Ausblick</a:t>
            </a:r>
            <a:endParaRPr lang="de-DE" sz="3200" dirty="0">
              <a:solidFill>
                <a:srgbClr val="FF0000"/>
              </a:solidFill>
            </a:endParaRP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22</a:t>
            </a:fld>
            <a:endParaRPr lang="de-DE" dirty="0"/>
          </a:p>
        </p:txBody>
      </p:sp>
      <p:sp>
        <p:nvSpPr>
          <p:cNvPr id="5" name="Rechteck 4">
            <a:extLst>
              <a:ext uri="{FF2B5EF4-FFF2-40B4-BE49-F238E27FC236}">
                <a16:creationId xmlns:a16="http://schemas.microsoft.com/office/drawing/2014/main" id="{104D05B6-4051-4AA7-8257-7B03879A9686}"/>
              </a:ext>
            </a:extLst>
          </p:cNvPr>
          <p:cNvSpPr/>
          <p:nvPr/>
        </p:nvSpPr>
        <p:spPr>
          <a:xfrm>
            <a:off x="2735740" y="1761013"/>
            <a:ext cx="2859245" cy="1613060"/>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Energiewende</a:t>
            </a:r>
          </a:p>
        </p:txBody>
      </p:sp>
      <p:sp>
        <p:nvSpPr>
          <p:cNvPr id="10" name="Rechteck 9">
            <a:extLst>
              <a:ext uri="{FF2B5EF4-FFF2-40B4-BE49-F238E27FC236}">
                <a16:creationId xmlns:a16="http://schemas.microsoft.com/office/drawing/2014/main" id="{B6042406-EEE5-42CB-B37A-8CE66C084D7D}"/>
              </a:ext>
            </a:extLst>
          </p:cNvPr>
          <p:cNvSpPr/>
          <p:nvPr/>
        </p:nvSpPr>
        <p:spPr>
          <a:xfrm>
            <a:off x="5713254" y="1771650"/>
            <a:ext cx="2859246" cy="1613060"/>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Taxonomie</a:t>
            </a:r>
          </a:p>
        </p:txBody>
      </p:sp>
      <p:sp>
        <p:nvSpPr>
          <p:cNvPr id="11" name="Rechteck 10">
            <a:extLst>
              <a:ext uri="{FF2B5EF4-FFF2-40B4-BE49-F238E27FC236}">
                <a16:creationId xmlns:a16="http://schemas.microsoft.com/office/drawing/2014/main" id="{3680C37F-6E5A-4104-B14C-759D3CFF3F10}"/>
              </a:ext>
            </a:extLst>
          </p:cNvPr>
          <p:cNvSpPr/>
          <p:nvPr/>
        </p:nvSpPr>
        <p:spPr>
          <a:xfrm>
            <a:off x="2735741" y="3513612"/>
            <a:ext cx="2859246" cy="1613060"/>
          </a:xfrm>
          <a:prstGeom prst="rect">
            <a:avLst/>
          </a:prstGeom>
          <a:solidFill>
            <a:schemeClr val="bg1">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Rentensysteme</a:t>
            </a:r>
          </a:p>
        </p:txBody>
      </p:sp>
      <p:sp>
        <p:nvSpPr>
          <p:cNvPr id="12" name="Rechteck 11">
            <a:extLst>
              <a:ext uri="{FF2B5EF4-FFF2-40B4-BE49-F238E27FC236}">
                <a16:creationId xmlns:a16="http://schemas.microsoft.com/office/drawing/2014/main" id="{892FE748-6B20-4886-874E-737A7C8EDAA8}"/>
              </a:ext>
            </a:extLst>
          </p:cNvPr>
          <p:cNvSpPr/>
          <p:nvPr/>
        </p:nvSpPr>
        <p:spPr>
          <a:xfrm>
            <a:off x="5713254" y="3513612"/>
            <a:ext cx="2859245" cy="1613060"/>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Flächen-versorgung         </a:t>
            </a:r>
            <a:r>
              <a:rPr lang="de-DE" sz="2400" dirty="0" err="1">
                <a:solidFill>
                  <a:schemeClr val="tx1"/>
                </a:solidFill>
                <a:latin typeface="Sparkasse Rg" panose="020B0504050602020204" pitchFamily="34" charset="0"/>
              </a:rPr>
              <a:t>Spk</a:t>
            </a:r>
            <a:r>
              <a:rPr lang="de-DE" sz="2400" dirty="0">
                <a:solidFill>
                  <a:schemeClr val="tx1"/>
                </a:solidFill>
                <a:latin typeface="Sparkasse Rg" panose="020B0504050602020204" pitchFamily="34" charset="0"/>
              </a:rPr>
              <a:t>/ Kommune</a:t>
            </a:r>
          </a:p>
        </p:txBody>
      </p:sp>
    </p:spTree>
    <p:extLst>
      <p:ext uri="{BB962C8B-B14F-4D97-AF65-F5344CB8AC3E}">
        <p14:creationId xmlns:p14="http://schemas.microsoft.com/office/powerpoint/2010/main" val="27316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30" y="2"/>
            <a:ext cx="11677031" cy="1354772"/>
          </a:xfrm>
        </p:spPr>
        <p:txBody>
          <a:bodyPr/>
          <a:lstStyle/>
          <a:p>
            <a:r>
              <a:rPr lang="de-DE" altLang="de-DE" sz="3200" b="1" dirty="0"/>
              <a:t>Entwicklung der Rentensysteme</a:t>
            </a:r>
            <a:endParaRPr lang="de-DE" sz="3200" dirty="0">
              <a:solidFill>
                <a:srgbClr val="FF0000"/>
              </a:solidFill>
            </a:endParaRP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23</a:t>
            </a:fld>
            <a:endParaRPr lang="de-DE" dirty="0"/>
          </a:p>
        </p:txBody>
      </p:sp>
      <p:pic>
        <p:nvPicPr>
          <p:cNvPr id="1026" name="Picture 2" descr="https://www.dia-vorsorge.de/wp-content/uploads/2016/10/2016-10-24_MEA-Szenarien-Rentenniveau.png">
            <a:extLst>
              <a:ext uri="{FF2B5EF4-FFF2-40B4-BE49-F238E27FC236}">
                <a16:creationId xmlns:a16="http://schemas.microsoft.com/office/drawing/2014/main" id="{523DA386-9B47-42A3-A5E0-6D61E6DCE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868" y="1116902"/>
            <a:ext cx="5886450" cy="2981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dia-vorsorge.de/wp-content/uploads/2016/10/2016-10-24_MEA-Szenarien-Rentenbeitrag.png">
            <a:extLst>
              <a:ext uri="{FF2B5EF4-FFF2-40B4-BE49-F238E27FC236}">
                <a16:creationId xmlns:a16="http://schemas.microsoft.com/office/drawing/2014/main" id="{CAF6D88E-58B0-4C85-89B5-A0308E11F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6" y="1107624"/>
            <a:ext cx="5919742" cy="3007765"/>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E62710F2-8966-4E9D-B7B4-08A764CE6AA4}"/>
              </a:ext>
            </a:extLst>
          </p:cNvPr>
          <p:cNvSpPr/>
          <p:nvPr/>
        </p:nvSpPr>
        <p:spPr>
          <a:xfrm>
            <a:off x="87086" y="4438181"/>
            <a:ext cx="11608875" cy="1569660"/>
          </a:xfrm>
          <a:prstGeom prst="rect">
            <a:avLst/>
          </a:prstGeom>
          <a:solidFill>
            <a:schemeClr val="bg1">
              <a:lumMod val="75000"/>
            </a:schemeClr>
          </a:solidFill>
        </p:spPr>
        <p:txBody>
          <a:bodyPr wrap="square">
            <a:spAutoFit/>
          </a:bodyPr>
          <a:lstStyle/>
          <a:p>
            <a:pPr marL="285750" indent="-285750">
              <a:buFont typeface="Wingdings" panose="05000000000000000000" pitchFamily="2" charset="2"/>
              <a:buChar char="§"/>
            </a:pPr>
            <a:r>
              <a:rPr lang="de-DE" sz="1600" b="1" dirty="0">
                <a:solidFill>
                  <a:srgbClr val="323232"/>
                </a:solidFill>
                <a:latin typeface="Sparkasse Rg" panose="020B0504050602020204" pitchFamily="34" charset="0"/>
              </a:rPr>
              <a:t>Die Rentenbeiträge steigen an. </a:t>
            </a:r>
          </a:p>
          <a:p>
            <a:pPr marL="285750" indent="-285750">
              <a:buFont typeface="Wingdings" panose="05000000000000000000" pitchFamily="2" charset="2"/>
              <a:buChar char="§"/>
            </a:pPr>
            <a:r>
              <a:rPr lang="de-DE" sz="1600" b="1" dirty="0">
                <a:solidFill>
                  <a:srgbClr val="323232"/>
                </a:solidFill>
                <a:latin typeface="Sparkasse Rg" panose="020B0504050602020204" pitchFamily="34" charset="0"/>
              </a:rPr>
              <a:t>Nach dem MEA*-Referenzszenario wird 2032 der im Sozialgesetzbuch festgeschriebene Satz von 22 Prozent erstmalig überschritten. </a:t>
            </a:r>
          </a:p>
          <a:p>
            <a:pPr marL="285750" indent="-285750">
              <a:buFont typeface="Wingdings" panose="05000000000000000000" pitchFamily="2" charset="2"/>
              <a:buChar char="§"/>
            </a:pPr>
            <a:r>
              <a:rPr lang="de-DE" sz="1600" b="1" dirty="0">
                <a:solidFill>
                  <a:srgbClr val="323232"/>
                </a:solidFill>
                <a:latin typeface="Sparkasse Rg" panose="020B0504050602020204" pitchFamily="34" charset="0"/>
              </a:rPr>
              <a:t>Er steigt dann bis 2037 an, bewegt sich bis 2057 auf einem Plateau von 22,7 Prozent, um bis 2060 dann abermals zu steigen. Das Rentenniveau würde in diesem Szenario unter 42 Prozent sinken. </a:t>
            </a:r>
          </a:p>
          <a:p>
            <a:pPr marL="285750" indent="-285750">
              <a:buFont typeface="Wingdings" panose="05000000000000000000" pitchFamily="2" charset="2"/>
              <a:buChar char="§"/>
            </a:pPr>
            <a:r>
              <a:rPr lang="de-DE" sz="1600" b="1" dirty="0">
                <a:solidFill>
                  <a:srgbClr val="323232"/>
                </a:solidFill>
                <a:latin typeface="Sparkasse Rg" panose="020B0504050602020204" pitchFamily="34" charset="0"/>
              </a:rPr>
              <a:t>Eine Anhebung des Rentenniveaus hätte je nach Zielwert deutliche Anhebungen der Rentenbeiträge zur Folge.</a:t>
            </a:r>
            <a:endParaRPr lang="de-DE" sz="1600" b="1" dirty="0">
              <a:latin typeface="Sparkasse Rg" panose="020B0504050602020204" pitchFamily="34" charset="0"/>
            </a:endParaRPr>
          </a:p>
        </p:txBody>
      </p:sp>
      <p:sp>
        <p:nvSpPr>
          <p:cNvPr id="6" name="Rechteck 5">
            <a:extLst>
              <a:ext uri="{FF2B5EF4-FFF2-40B4-BE49-F238E27FC236}">
                <a16:creationId xmlns:a16="http://schemas.microsoft.com/office/drawing/2014/main" id="{0AE735FB-C701-4534-A74C-BF7730440F26}"/>
              </a:ext>
            </a:extLst>
          </p:cNvPr>
          <p:cNvSpPr/>
          <p:nvPr/>
        </p:nvSpPr>
        <p:spPr>
          <a:xfrm>
            <a:off x="6244045" y="6480476"/>
            <a:ext cx="6096000" cy="230832"/>
          </a:xfrm>
          <a:prstGeom prst="rect">
            <a:avLst/>
          </a:prstGeom>
        </p:spPr>
        <p:txBody>
          <a:bodyPr>
            <a:spAutoFit/>
          </a:bodyPr>
          <a:lstStyle/>
          <a:p>
            <a:r>
              <a:rPr lang="de-DE" sz="900" dirty="0">
                <a:latin typeface="Sparkasse Rg" panose="020B0504050602020204" pitchFamily="34" charset="0"/>
              </a:rPr>
              <a:t> *</a:t>
            </a:r>
            <a:r>
              <a:rPr lang="de-DE" sz="900" u="sng" dirty="0">
                <a:latin typeface="Sparkasse Rg" panose="020B0504050602020204" pitchFamily="34" charset="0"/>
                <a:hlinkClick r:id="rId5">
                  <a:extLst>
                    <a:ext uri="{A12FA001-AC4F-418D-AE19-62706E023703}">
                      <ahyp:hlinkClr xmlns:ahyp="http://schemas.microsoft.com/office/drawing/2018/hyperlinkcolor" val="tx"/>
                    </a:ext>
                  </a:extLst>
                </a:hlinkClick>
              </a:rPr>
              <a:t>Munich Center </a:t>
            </a:r>
            <a:r>
              <a:rPr lang="de-DE" sz="900" u="sng" dirty="0" err="1">
                <a:latin typeface="Sparkasse Rg" panose="020B0504050602020204" pitchFamily="34" charset="0"/>
                <a:hlinkClick r:id="rId5">
                  <a:extLst>
                    <a:ext uri="{A12FA001-AC4F-418D-AE19-62706E023703}">
                      <ahyp:hlinkClr xmlns:ahyp="http://schemas.microsoft.com/office/drawing/2018/hyperlinkcolor" val="tx"/>
                    </a:ext>
                  </a:extLst>
                </a:hlinkClick>
              </a:rPr>
              <a:t>for</a:t>
            </a:r>
            <a:r>
              <a:rPr lang="de-DE" sz="900" u="sng" dirty="0">
                <a:latin typeface="Sparkasse Rg" panose="020B0504050602020204" pitchFamily="34" charset="0"/>
                <a:hlinkClick r:id="rId5">
                  <a:extLst>
                    <a:ext uri="{A12FA001-AC4F-418D-AE19-62706E023703}">
                      <ahyp:hlinkClr xmlns:ahyp="http://schemas.microsoft.com/office/drawing/2018/hyperlinkcolor" val="tx"/>
                    </a:ext>
                  </a:extLst>
                </a:hlinkClick>
              </a:rPr>
              <a:t> </a:t>
            </a:r>
            <a:r>
              <a:rPr lang="de-DE" sz="900" u="sng" dirty="0" err="1">
                <a:latin typeface="Sparkasse Rg" panose="020B0504050602020204" pitchFamily="34" charset="0"/>
                <a:hlinkClick r:id="rId5">
                  <a:extLst>
                    <a:ext uri="{A12FA001-AC4F-418D-AE19-62706E023703}">
                      <ahyp:hlinkClr xmlns:ahyp="http://schemas.microsoft.com/office/drawing/2018/hyperlinkcolor" val="tx"/>
                    </a:ext>
                  </a:extLst>
                </a:hlinkClick>
              </a:rPr>
              <a:t>the</a:t>
            </a:r>
            <a:r>
              <a:rPr lang="de-DE" sz="900" u="sng" dirty="0">
                <a:latin typeface="Sparkasse Rg" panose="020B0504050602020204" pitchFamily="34" charset="0"/>
                <a:hlinkClick r:id="rId5">
                  <a:extLst>
                    <a:ext uri="{A12FA001-AC4F-418D-AE19-62706E023703}">
                      <ahyp:hlinkClr xmlns:ahyp="http://schemas.microsoft.com/office/drawing/2018/hyperlinkcolor" val="tx"/>
                    </a:ext>
                  </a:extLst>
                </a:hlinkClick>
              </a:rPr>
              <a:t> Economics </a:t>
            </a:r>
            <a:r>
              <a:rPr lang="de-DE" sz="900" u="sng" dirty="0" err="1">
                <a:latin typeface="Sparkasse Rg" panose="020B0504050602020204" pitchFamily="34" charset="0"/>
                <a:hlinkClick r:id="rId5">
                  <a:extLst>
                    <a:ext uri="{A12FA001-AC4F-418D-AE19-62706E023703}">
                      <ahyp:hlinkClr xmlns:ahyp="http://schemas.microsoft.com/office/drawing/2018/hyperlinkcolor" val="tx"/>
                    </a:ext>
                  </a:extLst>
                </a:hlinkClick>
              </a:rPr>
              <a:t>of</a:t>
            </a:r>
            <a:r>
              <a:rPr lang="de-DE" sz="900" u="sng" dirty="0">
                <a:latin typeface="Sparkasse Rg" panose="020B0504050602020204" pitchFamily="34" charset="0"/>
                <a:hlinkClick r:id="rId5">
                  <a:extLst>
                    <a:ext uri="{A12FA001-AC4F-418D-AE19-62706E023703}">
                      <ahyp:hlinkClr xmlns:ahyp="http://schemas.microsoft.com/office/drawing/2018/hyperlinkcolor" val="tx"/>
                    </a:ext>
                  </a:extLst>
                </a:hlinkClick>
              </a:rPr>
              <a:t> </a:t>
            </a:r>
            <a:r>
              <a:rPr lang="de-DE" sz="900" u="sng" dirty="0" err="1">
                <a:latin typeface="Sparkasse Rg" panose="020B0504050602020204" pitchFamily="34" charset="0"/>
                <a:hlinkClick r:id="rId5">
                  <a:extLst>
                    <a:ext uri="{A12FA001-AC4F-418D-AE19-62706E023703}">
                      <ahyp:hlinkClr xmlns:ahyp="http://schemas.microsoft.com/office/drawing/2018/hyperlinkcolor" val="tx"/>
                    </a:ext>
                  </a:extLst>
                </a:hlinkClick>
              </a:rPr>
              <a:t>Aging</a:t>
            </a:r>
            <a:r>
              <a:rPr lang="de-DE" sz="900" dirty="0">
                <a:latin typeface="Sparkasse Rg" panose="020B0504050602020204" pitchFamily="34" charset="0"/>
              </a:rPr>
              <a:t> (MEA) am Max-Planck-Institut für Sozialrecht und Sozialpolitik</a:t>
            </a:r>
          </a:p>
        </p:txBody>
      </p:sp>
      <p:sp>
        <p:nvSpPr>
          <p:cNvPr id="7" name="Rechteck 6">
            <a:extLst>
              <a:ext uri="{FF2B5EF4-FFF2-40B4-BE49-F238E27FC236}">
                <a16:creationId xmlns:a16="http://schemas.microsoft.com/office/drawing/2014/main" id="{1A5480CB-0DD0-4680-82C4-6571ECA9B5D2}"/>
              </a:ext>
            </a:extLst>
          </p:cNvPr>
          <p:cNvSpPr/>
          <p:nvPr/>
        </p:nvSpPr>
        <p:spPr>
          <a:xfrm>
            <a:off x="92002" y="4098099"/>
            <a:ext cx="3506344" cy="276999"/>
          </a:xfrm>
          <a:prstGeom prst="rect">
            <a:avLst/>
          </a:prstGeom>
        </p:spPr>
        <p:txBody>
          <a:bodyPr wrap="none">
            <a:spAutoFit/>
          </a:bodyPr>
          <a:lstStyle/>
          <a:p>
            <a:r>
              <a:rPr lang="de-DE" sz="1200" dirty="0">
                <a:solidFill>
                  <a:srgbClr val="323232"/>
                </a:solidFill>
                <a:latin typeface="source_sans_prosemibold"/>
              </a:rPr>
              <a:t>Quelle: Das Deutsche Institut für Altersvorsorge (DIA)</a:t>
            </a:r>
            <a:endParaRPr lang="de-DE" sz="1200" b="0" i="0" dirty="0">
              <a:solidFill>
                <a:srgbClr val="323232"/>
              </a:solidFill>
              <a:effectLst/>
              <a:latin typeface="source_sans_prosemibold"/>
            </a:endParaRPr>
          </a:p>
        </p:txBody>
      </p:sp>
    </p:spTree>
    <p:extLst>
      <p:ext uri="{BB962C8B-B14F-4D97-AF65-F5344CB8AC3E}">
        <p14:creationId xmlns:p14="http://schemas.microsoft.com/office/powerpoint/2010/main" val="358644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30" y="2"/>
            <a:ext cx="11677031" cy="1354772"/>
          </a:xfrm>
        </p:spPr>
        <p:txBody>
          <a:bodyPr/>
          <a:lstStyle/>
          <a:p>
            <a:r>
              <a:rPr lang="de-DE" altLang="de-DE" sz="3200" b="1" dirty="0"/>
              <a:t>Ausblick</a:t>
            </a:r>
            <a:endParaRPr lang="de-DE" sz="3200" dirty="0">
              <a:solidFill>
                <a:srgbClr val="FF0000"/>
              </a:solidFill>
            </a:endParaRP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24</a:t>
            </a:fld>
            <a:endParaRPr lang="de-DE" dirty="0"/>
          </a:p>
        </p:txBody>
      </p:sp>
      <p:sp>
        <p:nvSpPr>
          <p:cNvPr id="5" name="Rechteck 4">
            <a:extLst>
              <a:ext uri="{FF2B5EF4-FFF2-40B4-BE49-F238E27FC236}">
                <a16:creationId xmlns:a16="http://schemas.microsoft.com/office/drawing/2014/main" id="{104D05B6-4051-4AA7-8257-7B03879A9686}"/>
              </a:ext>
            </a:extLst>
          </p:cNvPr>
          <p:cNvSpPr/>
          <p:nvPr/>
        </p:nvSpPr>
        <p:spPr>
          <a:xfrm>
            <a:off x="2735740" y="1761013"/>
            <a:ext cx="2859245" cy="1613060"/>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Energiewende</a:t>
            </a:r>
          </a:p>
        </p:txBody>
      </p:sp>
      <p:sp>
        <p:nvSpPr>
          <p:cNvPr id="10" name="Rechteck 9">
            <a:extLst>
              <a:ext uri="{FF2B5EF4-FFF2-40B4-BE49-F238E27FC236}">
                <a16:creationId xmlns:a16="http://schemas.microsoft.com/office/drawing/2014/main" id="{B6042406-EEE5-42CB-B37A-8CE66C084D7D}"/>
              </a:ext>
            </a:extLst>
          </p:cNvPr>
          <p:cNvSpPr/>
          <p:nvPr/>
        </p:nvSpPr>
        <p:spPr>
          <a:xfrm>
            <a:off x="5713254" y="1771650"/>
            <a:ext cx="2859246" cy="1613060"/>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Taxonomie</a:t>
            </a:r>
          </a:p>
        </p:txBody>
      </p:sp>
      <p:sp>
        <p:nvSpPr>
          <p:cNvPr id="11" name="Rechteck 10">
            <a:extLst>
              <a:ext uri="{FF2B5EF4-FFF2-40B4-BE49-F238E27FC236}">
                <a16:creationId xmlns:a16="http://schemas.microsoft.com/office/drawing/2014/main" id="{3680C37F-6E5A-4104-B14C-759D3CFF3F10}"/>
              </a:ext>
            </a:extLst>
          </p:cNvPr>
          <p:cNvSpPr/>
          <p:nvPr/>
        </p:nvSpPr>
        <p:spPr>
          <a:xfrm>
            <a:off x="2735741" y="3513612"/>
            <a:ext cx="2859246" cy="1613060"/>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Rentensysteme</a:t>
            </a:r>
          </a:p>
        </p:txBody>
      </p:sp>
      <p:sp>
        <p:nvSpPr>
          <p:cNvPr id="12" name="Rechteck 11">
            <a:extLst>
              <a:ext uri="{FF2B5EF4-FFF2-40B4-BE49-F238E27FC236}">
                <a16:creationId xmlns:a16="http://schemas.microsoft.com/office/drawing/2014/main" id="{892FE748-6B20-4886-874E-737A7C8EDAA8}"/>
              </a:ext>
            </a:extLst>
          </p:cNvPr>
          <p:cNvSpPr/>
          <p:nvPr/>
        </p:nvSpPr>
        <p:spPr>
          <a:xfrm>
            <a:off x="5713254" y="3513612"/>
            <a:ext cx="2859245" cy="1613060"/>
          </a:xfrm>
          <a:prstGeom prst="rect">
            <a:avLst/>
          </a:prstGeom>
          <a:solidFill>
            <a:schemeClr val="bg1">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Sparkasse Rg" panose="020B0504050602020204" pitchFamily="34" charset="0"/>
              </a:rPr>
              <a:t>Flächen-versorgung         Sparkasse/ Kommune</a:t>
            </a:r>
          </a:p>
        </p:txBody>
      </p:sp>
    </p:spTree>
    <p:extLst>
      <p:ext uri="{BB962C8B-B14F-4D97-AF65-F5344CB8AC3E}">
        <p14:creationId xmlns:p14="http://schemas.microsoft.com/office/powerpoint/2010/main" val="270223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30" y="2"/>
            <a:ext cx="11677031" cy="1354772"/>
          </a:xfrm>
        </p:spPr>
        <p:txBody>
          <a:bodyPr/>
          <a:lstStyle/>
          <a:p>
            <a:r>
              <a:rPr lang="de-DE" altLang="de-DE" sz="3200" b="1" dirty="0"/>
              <a:t>Wettbewerber im Blick</a:t>
            </a:r>
            <a:endParaRPr lang="de-DE" sz="3200" dirty="0">
              <a:solidFill>
                <a:srgbClr val="FF0000"/>
              </a:solidFill>
            </a:endParaRP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25</a:t>
            </a:fld>
            <a:endParaRPr lang="de-DE" dirty="0"/>
          </a:p>
        </p:txBody>
      </p:sp>
      <p:pic>
        <p:nvPicPr>
          <p:cNvPr id="9" name="Grafik 8">
            <a:extLst>
              <a:ext uri="{FF2B5EF4-FFF2-40B4-BE49-F238E27FC236}">
                <a16:creationId xmlns:a16="http://schemas.microsoft.com/office/drawing/2014/main" id="{7E32F16C-E453-42A6-AEEF-4CC58A837D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873" y="1256046"/>
            <a:ext cx="5532771" cy="871721"/>
          </a:xfrm>
          <a:prstGeom prst="rect">
            <a:avLst/>
          </a:prstGeom>
          <a:solidFill>
            <a:schemeClr val="bg1"/>
          </a:solidFill>
          <a:effectLst>
            <a:outerShdw blurRad="50800" dist="38100" dir="2700000" algn="tl" rotWithShape="0">
              <a:prstClr val="black">
                <a:alpha val="40000"/>
              </a:prstClr>
            </a:outerShdw>
          </a:effectLst>
        </p:spPr>
      </p:pic>
      <p:pic>
        <p:nvPicPr>
          <p:cNvPr id="13" name="Grafik 12">
            <a:extLst>
              <a:ext uri="{FF2B5EF4-FFF2-40B4-BE49-F238E27FC236}">
                <a16:creationId xmlns:a16="http://schemas.microsoft.com/office/drawing/2014/main" id="{6800F12C-6568-4596-B301-6E7FBE32EE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77916" y="4683504"/>
            <a:ext cx="5973009" cy="1190791"/>
          </a:xfrm>
          <a:prstGeom prst="rect">
            <a:avLst/>
          </a:prstGeom>
          <a:effectLst>
            <a:outerShdw blurRad="50800" dist="38100" dir="2700000" algn="tl" rotWithShape="0">
              <a:prstClr val="black">
                <a:alpha val="40000"/>
              </a:prstClr>
            </a:outerShdw>
          </a:effectLst>
        </p:spPr>
      </p:pic>
      <p:pic>
        <p:nvPicPr>
          <p:cNvPr id="14" name="Grafik 13">
            <a:extLst>
              <a:ext uri="{FF2B5EF4-FFF2-40B4-BE49-F238E27FC236}">
                <a16:creationId xmlns:a16="http://schemas.microsoft.com/office/drawing/2014/main" id="{65A88389-F1C3-4D19-8D20-972003CB8EC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16205" y="297092"/>
            <a:ext cx="4900216" cy="4190893"/>
          </a:xfrm>
          <a:prstGeom prst="rect">
            <a:avLst/>
          </a:prstGeom>
          <a:effectLst>
            <a:outerShdw blurRad="50800" dist="38100" dir="2700000" algn="tl" rotWithShape="0">
              <a:prstClr val="black">
                <a:alpha val="40000"/>
              </a:prstClr>
            </a:outerShdw>
          </a:effectLst>
        </p:spPr>
      </p:pic>
      <p:pic>
        <p:nvPicPr>
          <p:cNvPr id="15" name="Grafik 14">
            <a:extLst>
              <a:ext uri="{FF2B5EF4-FFF2-40B4-BE49-F238E27FC236}">
                <a16:creationId xmlns:a16="http://schemas.microsoft.com/office/drawing/2014/main" id="{46EBFF61-2D19-49BA-A6C0-F6247B0121B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4873" y="2772393"/>
            <a:ext cx="4197663" cy="32960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706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ieren 22"/>
          <p:cNvGrpSpPr/>
          <p:nvPr/>
        </p:nvGrpSpPr>
        <p:grpSpPr>
          <a:xfrm>
            <a:off x="8496427" y="2753854"/>
            <a:ext cx="3120623" cy="2177144"/>
            <a:chOff x="862148" y="2551611"/>
            <a:chExt cx="3120623" cy="2177144"/>
          </a:xfrm>
        </p:grpSpPr>
        <p:pic>
          <p:nvPicPr>
            <p:cNvPr id="18" name="Grafik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07534" y="2882594"/>
              <a:ext cx="2775237" cy="1778998"/>
            </a:xfrm>
            <a:prstGeom prst="rect">
              <a:avLst/>
            </a:prstGeom>
          </p:spPr>
        </p:pic>
        <p:pic>
          <p:nvPicPr>
            <p:cNvPr id="19" name="Grafik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2148" y="2847121"/>
              <a:ext cx="1279511" cy="1881634"/>
            </a:xfrm>
            <a:prstGeom prst="rect">
              <a:avLst/>
            </a:prstGeom>
          </p:spPr>
        </p:pic>
        <p:sp>
          <p:nvSpPr>
            <p:cNvPr id="20" name="Rechteck 19"/>
            <p:cNvSpPr/>
            <p:nvPr/>
          </p:nvSpPr>
          <p:spPr>
            <a:xfrm>
              <a:off x="862148" y="2551611"/>
              <a:ext cx="3120623" cy="2109981"/>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Sparkasse Rg"/>
                <a:ea typeface="+mn-ea"/>
                <a:cs typeface="+mn-cs"/>
              </a:endParaRPr>
            </a:p>
          </p:txBody>
        </p:sp>
        <p:sp>
          <p:nvSpPr>
            <p:cNvPr id="22" name="Textfeld 21"/>
            <p:cNvSpPr txBox="1"/>
            <p:nvPr/>
          </p:nvSpPr>
          <p:spPr>
            <a:xfrm>
              <a:off x="862148" y="2551611"/>
              <a:ext cx="3120622" cy="914400"/>
            </a:xfrm>
            <a:prstGeom prst="rect">
              <a:avLst/>
            </a:prstGeom>
            <a:noFill/>
          </p:spPr>
          <p:txBody>
            <a:bodyPr wrap="none" lIns="108000" tIns="46800" rIns="108000" bIns="46800" rtlCol="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Sparkasse Rg"/>
                  <a:ea typeface="+mn-ea"/>
                  <a:cs typeface="+mn-cs"/>
                </a:rPr>
                <a:t>Zentrale Elemente der Sparkassen-DNA</a:t>
              </a:r>
            </a:p>
          </p:txBody>
        </p:sp>
      </p:grpSp>
      <p:sp>
        <p:nvSpPr>
          <p:cNvPr id="24" name="Gleichschenkliges Dreieck 23"/>
          <p:cNvSpPr/>
          <p:nvPr/>
        </p:nvSpPr>
        <p:spPr>
          <a:xfrm rot="5400000">
            <a:off x="5420281" y="3470978"/>
            <a:ext cx="4887230" cy="87085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Sparkasse Rg"/>
              <a:ea typeface="+mn-ea"/>
              <a:cs typeface="+mn-cs"/>
            </a:endParaRPr>
          </a:p>
        </p:txBody>
      </p:sp>
      <p:pic>
        <p:nvPicPr>
          <p:cNvPr id="73"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79026" y="415058"/>
            <a:ext cx="4749696" cy="313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pieren 4"/>
          <p:cNvGrpSpPr/>
          <p:nvPr/>
        </p:nvGrpSpPr>
        <p:grpSpPr>
          <a:xfrm>
            <a:off x="741962" y="1486187"/>
            <a:ext cx="6466866" cy="4812079"/>
            <a:chOff x="4821617" y="1359686"/>
            <a:chExt cx="6466866" cy="5150567"/>
          </a:xfrm>
        </p:grpSpPr>
        <p:grpSp>
          <p:nvGrpSpPr>
            <p:cNvPr id="2" name="Gruppieren 1"/>
            <p:cNvGrpSpPr/>
            <p:nvPr/>
          </p:nvGrpSpPr>
          <p:grpSpPr>
            <a:xfrm>
              <a:off x="4821617" y="1359686"/>
              <a:ext cx="6466866" cy="1644223"/>
              <a:chOff x="4828151" y="1359686"/>
              <a:chExt cx="6466866" cy="1644223"/>
            </a:xfrm>
          </p:grpSpPr>
          <p:sp>
            <p:nvSpPr>
              <p:cNvPr id="31" name="Rechteck 30"/>
              <p:cNvSpPr/>
              <p:nvPr/>
            </p:nvSpPr>
            <p:spPr>
              <a:xfrm>
                <a:off x="4828151" y="1359687"/>
                <a:ext cx="3636581" cy="1644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FFFFFF"/>
                    </a:solidFill>
                    <a:effectLst/>
                    <a:uLnTx/>
                    <a:uFillTx/>
                    <a:latin typeface="Sparkasse Rg"/>
                    <a:ea typeface="+mn-ea"/>
                    <a:cs typeface="+mn-cs"/>
                  </a:rPr>
                  <a:t>Regional</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FFFFFF"/>
                  </a:solidFill>
                  <a:effectLst/>
                  <a:uLnTx/>
                  <a:uFillTx/>
                  <a:latin typeface="Sparkasse Rg"/>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Sparkasse Rg"/>
                    <a:ea typeface="+mn-ea"/>
                    <a:cs typeface="+mn-cs"/>
                  </a:rPr>
                  <a:t>Räumliche, persönliche und emotionale Nähe bleiben wesentlicher Teil unseres Markenkerns.</a:t>
                </a:r>
              </a:p>
            </p:txBody>
          </p:sp>
          <p:sp>
            <p:nvSpPr>
              <p:cNvPr id="74" name="Rechteck 73"/>
              <p:cNvSpPr/>
              <p:nvPr/>
            </p:nvSpPr>
            <p:spPr>
              <a:xfrm>
                <a:off x="4828151" y="1359686"/>
                <a:ext cx="6466866" cy="1644223"/>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Sparkasse Rg"/>
                  <a:ea typeface="+mn-ea"/>
                  <a:cs typeface="+mn-cs"/>
                </a:endParaRPr>
              </a:p>
            </p:txBody>
          </p:sp>
        </p:grpSp>
        <p:grpSp>
          <p:nvGrpSpPr>
            <p:cNvPr id="3" name="Gruppieren 2"/>
            <p:cNvGrpSpPr/>
            <p:nvPr/>
          </p:nvGrpSpPr>
          <p:grpSpPr>
            <a:xfrm>
              <a:off x="4821617" y="2941028"/>
              <a:ext cx="6466866" cy="1956968"/>
              <a:chOff x="4828151" y="2941028"/>
              <a:chExt cx="6466866" cy="1956968"/>
            </a:xfrm>
          </p:grpSpPr>
          <p:sp>
            <p:nvSpPr>
              <p:cNvPr id="30" name="Rechteck 29"/>
              <p:cNvSpPr/>
              <p:nvPr/>
            </p:nvSpPr>
            <p:spPr>
              <a:xfrm>
                <a:off x="4828151" y="3129772"/>
                <a:ext cx="3636581" cy="1644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FFFFFF"/>
                    </a:solidFill>
                    <a:effectLst/>
                    <a:uLnTx/>
                    <a:uFillTx/>
                    <a:latin typeface="Sparkasse Rg"/>
                    <a:ea typeface="+mn-ea"/>
                    <a:cs typeface="+mn-cs"/>
                  </a:rPr>
                  <a:t>Digital</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FFFFFF"/>
                  </a:solidFill>
                  <a:effectLst/>
                  <a:uLnTx/>
                  <a:uFillTx/>
                  <a:latin typeface="Sparkasse Rg"/>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Sparkasse Rg"/>
                    <a:ea typeface="+mn-ea"/>
                    <a:cs typeface="+mn-cs"/>
                  </a:rPr>
                  <a:t>Rasante technische Innovationen verändern Kundenverhalten und Erwartungen. Darauf reagieren wir mit erweitertem und vernetztem Kanalangebot. Die stationäre Filiale gehört auch dazu.</a:t>
                </a:r>
              </a:p>
            </p:txBody>
          </p:sp>
          <p:pic>
            <p:nvPicPr>
              <p:cNvPr id="72" name="Picture 9"/>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650983" y="2941028"/>
                <a:ext cx="2113813" cy="195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echteck 74"/>
              <p:cNvSpPr/>
              <p:nvPr/>
            </p:nvSpPr>
            <p:spPr>
              <a:xfrm>
                <a:off x="4828151" y="3123783"/>
                <a:ext cx="6466866" cy="1644223"/>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Sparkasse Rg"/>
                  <a:ea typeface="+mn-ea"/>
                  <a:cs typeface="+mn-cs"/>
                </a:endParaRPr>
              </a:p>
            </p:txBody>
          </p:sp>
        </p:grpSp>
        <p:grpSp>
          <p:nvGrpSpPr>
            <p:cNvPr id="4" name="Gruppieren 3"/>
            <p:cNvGrpSpPr/>
            <p:nvPr/>
          </p:nvGrpSpPr>
          <p:grpSpPr>
            <a:xfrm>
              <a:off x="4821617" y="4865276"/>
              <a:ext cx="6466866" cy="1644977"/>
              <a:chOff x="4821617" y="4865276"/>
              <a:chExt cx="6466866" cy="1644977"/>
            </a:xfrm>
          </p:grpSpPr>
          <p:sp>
            <p:nvSpPr>
              <p:cNvPr id="29" name="Rechteck 28"/>
              <p:cNvSpPr/>
              <p:nvPr/>
            </p:nvSpPr>
            <p:spPr>
              <a:xfrm>
                <a:off x="4828151" y="4865276"/>
                <a:ext cx="3636581" cy="1644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FFFFFF"/>
                    </a:solidFill>
                    <a:effectLst/>
                    <a:uLnTx/>
                    <a:uFillTx/>
                    <a:latin typeface="Sparkasse Rg"/>
                    <a:ea typeface="+mn-ea"/>
                    <a:cs typeface="+mn-cs"/>
                  </a:rPr>
                  <a:t>Überall</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FFFFFF"/>
                  </a:solidFill>
                  <a:effectLst/>
                  <a:uLnTx/>
                  <a:uFillTx/>
                  <a:latin typeface="Sparkasse Rg"/>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Sparkasse Rg"/>
                    <a:ea typeface="+mn-ea"/>
                    <a:cs typeface="+mn-cs"/>
                  </a:rPr>
                  <a:t>Über eine leichte Zugänglichkeit  für alle Kundengruppen sichern wir uns viele Kundenkontakte und erhöhen Kundenbindung.</a:t>
                </a:r>
              </a:p>
            </p:txBody>
          </p:sp>
          <p:grpSp>
            <p:nvGrpSpPr>
              <p:cNvPr id="26" name="Gruppieren 25"/>
              <p:cNvGrpSpPr/>
              <p:nvPr/>
            </p:nvGrpSpPr>
            <p:grpSpPr>
              <a:xfrm>
                <a:off x="8884043" y="5030150"/>
                <a:ext cx="1906215" cy="1333036"/>
                <a:chOff x="3933148" y="3454591"/>
                <a:chExt cx="4259150" cy="3125611"/>
              </a:xfrm>
            </p:grpSpPr>
            <p:sp>
              <p:nvSpPr>
                <p:cNvPr id="32" name="Zwölfeck 31"/>
                <p:cNvSpPr/>
                <p:nvPr/>
              </p:nvSpPr>
              <p:spPr>
                <a:xfrm>
                  <a:off x="3969592" y="3983088"/>
                  <a:ext cx="1047264" cy="694207"/>
                </a:xfrm>
                <a:prstGeom prst="dodecago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ysClr val="windowText" lastClr="000000"/>
                    </a:solidFill>
                    <a:effectLst/>
                    <a:uLnTx/>
                    <a:uFillTx/>
                    <a:latin typeface="Sparkasse Rg"/>
                    <a:ea typeface="+mn-ea"/>
                    <a:cs typeface="+mn-cs"/>
                  </a:endParaRPr>
                </a:p>
              </p:txBody>
            </p:sp>
            <p:sp>
              <p:nvSpPr>
                <p:cNvPr id="33" name="Zwölfeck 32"/>
                <p:cNvSpPr/>
                <p:nvPr/>
              </p:nvSpPr>
              <p:spPr>
                <a:xfrm>
                  <a:off x="7108578" y="3983088"/>
                  <a:ext cx="1047264" cy="694207"/>
                </a:xfrm>
                <a:prstGeom prst="dodecago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ysClr val="windowText" lastClr="000000"/>
                    </a:solidFill>
                    <a:effectLst/>
                    <a:uLnTx/>
                    <a:uFillTx/>
                    <a:latin typeface="Sparkasse Rg"/>
                    <a:ea typeface="+mn-ea"/>
                    <a:cs typeface="+mn-cs"/>
                  </a:endParaRPr>
                </a:p>
              </p:txBody>
            </p:sp>
            <p:sp>
              <p:nvSpPr>
                <p:cNvPr id="34" name="Zwölfeck 33"/>
                <p:cNvSpPr/>
                <p:nvPr/>
              </p:nvSpPr>
              <p:spPr>
                <a:xfrm>
                  <a:off x="5539084" y="3536948"/>
                  <a:ext cx="1047264" cy="694207"/>
                </a:xfrm>
                <a:prstGeom prst="dodecago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ysClr val="windowText" lastClr="000000"/>
                    </a:solidFill>
                    <a:effectLst/>
                    <a:uLnTx/>
                    <a:uFillTx/>
                    <a:latin typeface="Sparkasse Rg"/>
                    <a:ea typeface="+mn-ea"/>
                    <a:cs typeface="+mn-cs"/>
                  </a:endParaRPr>
                </a:p>
              </p:txBody>
            </p:sp>
            <p:sp>
              <p:nvSpPr>
                <p:cNvPr id="35" name="Zwölfeck 34"/>
                <p:cNvSpPr/>
                <p:nvPr/>
              </p:nvSpPr>
              <p:spPr>
                <a:xfrm>
                  <a:off x="5539084" y="4938312"/>
                  <a:ext cx="1047264" cy="694207"/>
                </a:xfrm>
                <a:prstGeom prst="dodecago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ysClr val="windowText" lastClr="000000"/>
                    </a:solidFill>
                    <a:effectLst/>
                    <a:uLnTx/>
                    <a:uFillTx/>
                    <a:latin typeface="Sparkasse Rg"/>
                    <a:ea typeface="+mn-ea"/>
                    <a:cs typeface="+mn-cs"/>
                  </a:endParaRPr>
                </a:p>
              </p:txBody>
            </p:sp>
            <p:sp>
              <p:nvSpPr>
                <p:cNvPr id="36" name="Zwölfeck 35"/>
                <p:cNvSpPr/>
                <p:nvPr/>
              </p:nvSpPr>
              <p:spPr>
                <a:xfrm>
                  <a:off x="5539084" y="5861818"/>
                  <a:ext cx="1047264" cy="694207"/>
                </a:xfrm>
                <a:prstGeom prst="dodecago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ysClr val="windowText" lastClr="000000"/>
                    </a:solidFill>
                    <a:effectLst/>
                    <a:uLnTx/>
                    <a:uFillTx/>
                    <a:latin typeface="Sparkasse Rg"/>
                    <a:ea typeface="+mn-ea"/>
                    <a:cs typeface="+mn-cs"/>
                  </a:endParaRPr>
                </a:p>
              </p:txBody>
            </p:sp>
            <p:sp>
              <p:nvSpPr>
                <p:cNvPr id="37" name="Zwölfeck 36"/>
                <p:cNvSpPr/>
                <p:nvPr/>
              </p:nvSpPr>
              <p:spPr>
                <a:xfrm>
                  <a:off x="3969592" y="5151676"/>
                  <a:ext cx="1047264" cy="694207"/>
                </a:xfrm>
                <a:prstGeom prst="dodecago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ysClr val="windowText" lastClr="000000"/>
                    </a:solidFill>
                    <a:effectLst/>
                    <a:uLnTx/>
                    <a:uFillTx/>
                    <a:latin typeface="Sparkasse Rg"/>
                    <a:ea typeface="+mn-ea"/>
                    <a:cs typeface="+mn-cs"/>
                  </a:endParaRPr>
                </a:p>
              </p:txBody>
            </p:sp>
            <p:sp>
              <p:nvSpPr>
                <p:cNvPr id="38" name="Zwölfeck 37"/>
                <p:cNvSpPr/>
                <p:nvPr/>
              </p:nvSpPr>
              <p:spPr>
                <a:xfrm>
                  <a:off x="7108578" y="5151676"/>
                  <a:ext cx="1047264" cy="694207"/>
                </a:xfrm>
                <a:prstGeom prst="dodecago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ysClr val="windowText" lastClr="000000"/>
                    </a:solidFill>
                    <a:effectLst/>
                    <a:uLnTx/>
                    <a:uFillTx/>
                    <a:latin typeface="Sparkasse Rg"/>
                    <a:ea typeface="+mn-ea"/>
                    <a:cs typeface="+mn-cs"/>
                  </a:endParaRPr>
                </a:p>
              </p:txBody>
            </p:sp>
            <p:cxnSp>
              <p:nvCxnSpPr>
                <p:cNvPr id="39" name="Gerade Verbindung 268"/>
                <p:cNvCxnSpPr>
                  <a:stCxn id="58" idx="4"/>
                  <a:endCxn id="64" idx="0"/>
                </p:cNvCxnSpPr>
                <p:nvPr/>
              </p:nvCxnSpPr>
              <p:spPr>
                <a:xfrm>
                  <a:off x="6062717" y="4255314"/>
                  <a:ext cx="0" cy="1582335"/>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Gerade Verbindung 130"/>
                <p:cNvCxnSpPr>
                  <a:stCxn id="32" idx="11"/>
                  <a:endCxn id="34" idx="9"/>
                </p:cNvCxnSpPr>
                <p:nvPr/>
              </p:nvCxnSpPr>
              <p:spPr>
                <a:xfrm flipV="1">
                  <a:off x="4633544" y="3629952"/>
                  <a:ext cx="1045860" cy="353133"/>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 name="Gerade Verbindung 136"/>
                <p:cNvCxnSpPr>
                  <a:stCxn id="32" idx="5"/>
                  <a:endCxn id="37" idx="10"/>
                </p:cNvCxnSpPr>
                <p:nvPr/>
              </p:nvCxnSpPr>
              <p:spPr>
                <a:xfrm>
                  <a:off x="4352910" y="4677316"/>
                  <a:ext cx="0" cy="474375"/>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2" name="Gerade Verbindung 140"/>
                <p:cNvCxnSpPr>
                  <a:stCxn id="32" idx="4"/>
                  <a:endCxn id="36" idx="9"/>
                </p:cNvCxnSpPr>
                <p:nvPr/>
              </p:nvCxnSpPr>
              <p:spPr>
                <a:xfrm>
                  <a:off x="4633544" y="4677291"/>
                  <a:ext cx="1045860" cy="1277528"/>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3" name="Gerade Verbindung 143"/>
                <p:cNvCxnSpPr>
                  <a:stCxn id="59" idx="6"/>
                  <a:endCxn id="61" idx="2"/>
                </p:cNvCxnSpPr>
                <p:nvPr/>
              </p:nvCxnSpPr>
              <p:spPr>
                <a:xfrm>
                  <a:off x="5053307" y="4330188"/>
                  <a:ext cx="2018820" cy="0"/>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4" name="Gerade Verbindung 146"/>
                <p:cNvCxnSpPr>
                  <a:stCxn id="32" idx="3"/>
                  <a:endCxn id="35" idx="9"/>
                </p:cNvCxnSpPr>
                <p:nvPr/>
              </p:nvCxnSpPr>
              <p:spPr>
                <a:xfrm>
                  <a:off x="4876546" y="4584280"/>
                  <a:ext cx="802856" cy="447032"/>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5" name="Gerade Verbindung 149"/>
                <p:cNvCxnSpPr>
                  <a:stCxn id="32" idx="2"/>
                  <a:endCxn id="38" idx="9"/>
                </p:cNvCxnSpPr>
                <p:nvPr/>
              </p:nvCxnSpPr>
              <p:spPr>
                <a:xfrm>
                  <a:off x="5016860" y="4423224"/>
                  <a:ext cx="2232036" cy="821479"/>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6" name="Gerade Verbindung 193"/>
                <p:cNvCxnSpPr>
                  <a:stCxn id="37" idx="3"/>
                  <a:endCxn id="38" idx="6"/>
                </p:cNvCxnSpPr>
                <p:nvPr/>
              </p:nvCxnSpPr>
              <p:spPr>
                <a:xfrm>
                  <a:off x="4876542" y="5752863"/>
                  <a:ext cx="2372350" cy="0"/>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7" name="Gerade Verbindung 196"/>
                <p:cNvCxnSpPr>
                  <a:stCxn id="37" idx="4"/>
                  <a:endCxn id="36" idx="6"/>
                </p:cNvCxnSpPr>
                <p:nvPr/>
              </p:nvCxnSpPr>
              <p:spPr>
                <a:xfrm>
                  <a:off x="4633544" y="5845882"/>
                  <a:ext cx="1045860" cy="617131"/>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8" name="Gerade Verbindung 200"/>
                <p:cNvCxnSpPr>
                  <a:stCxn id="38" idx="5"/>
                  <a:endCxn id="36" idx="3"/>
                </p:cNvCxnSpPr>
                <p:nvPr/>
              </p:nvCxnSpPr>
              <p:spPr>
                <a:xfrm flipH="1">
                  <a:off x="6446035" y="5845882"/>
                  <a:ext cx="1045862" cy="617131"/>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9" name="Gerade Verbindung 204"/>
                <p:cNvCxnSpPr>
                  <a:stCxn id="33" idx="10"/>
                  <a:endCxn id="34" idx="0"/>
                </p:cNvCxnSpPr>
                <p:nvPr/>
              </p:nvCxnSpPr>
              <p:spPr>
                <a:xfrm flipH="1" flipV="1">
                  <a:off x="6446035" y="3629952"/>
                  <a:ext cx="1045862" cy="353133"/>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0" name="Gerade Verbindung 210"/>
                <p:cNvCxnSpPr>
                  <a:stCxn id="33" idx="4"/>
                  <a:endCxn id="38" idx="11"/>
                </p:cNvCxnSpPr>
                <p:nvPr/>
              </p:nvCxnSpPr>
              <p:spPr>
                <a:xfrm>
                  <a:off x="7772524" y="4677316"/>
                  <a:ext cx="0" cy="474375"/>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1" name="Gerade Verbindung 254"/>
                <p:cNvCxnSpPr>
                  <a:stCxn id="33" idx="6"/>
                  <a:endCxn id="35" idx="0"/>
                </p:cNvCxnSpPr>
                <p:nvPr/>
              </p:nvCxnSpPr>
              <p:spPr>
                <a:xfrm flipH="1">
                  <a:off x="6446037" y="4584280"/>
                  <a:ext cx="802858" cy="447032"/>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2" name="Gerade Verbindung 257"/>
                <p:cNvCxnSpPr>
                  <a:stCxn id="33" idx="7"/>
                  <a:endCxn id="37" idx="0"/>
                </p:cNvCxnSpPr>
                <p:nvPr/>
              </p:nvCxnSpPr>
              <p:spPr>
                <a:xfrm flipH="1">
                  <a:off x="4876544" y="4423224"/>
                  <a:ext cx="2232036" cy="821479"/>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3" name="Gerade Verbindung 260"/>
                <p:cNvCxnSpPr>
                  <a:stCxn id="33" idx="5"/>
                  <a:endCxn id="36" idx="0"/>
                </p:cNvCxnSpPr>
                <p:nvPr/>
              </p:nvCxnSpPr>
              <p:spPr>
                <a:xfrm flipH="1">
                  <a:off x="6446035" y="4677291"/>
                  <a:ext cx="1045862" cy="1277528"/>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 name="Gerade Verbindung 271"/>
                <p:cNvCxnSpPr>
                  <a:stCxn id="37" idx="2"/>
                  <a:endCxn id="35" idx="7"/>
                </p:cNvCxnSpPr>
                <p:nvPr/>
              </p:nvCxnSpPr>
              <p:spPr>
                <a:xfrm flipV="1">
                  <a:off x="5016860" y="5378426"/>
                  <a:ext cx="522228" cy="213367"/>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5" name="Gerade Verbindung 274"/>
                <p:cNvCxnSpPr>
                  <a:stCxn id="38" idx="7"/>
                  <a:endCxn id="35" idx="2"/>
                </p:cNvCxnSpPr>
                <p:nvPr/>
              </p:nvCxnSpPr>
              <p:spPr>
                <a:xfrm flipH="1" flipV="1">
                  <a:off x="6586351" y="5378426"/>
                  <a:ext cx="522230" cy="213367"/>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6" name="Gerade Verbindung 285"/>
                <p:cNvCxnSpPr>
                  <a:stCxn id="34" idx="6"/>
                  <a:endCxn id="37" idx="11"/>
                </p:cNvCxnSpPr>
                <p:nvPr/>
              </p:nvCxnSpPr>
              <p:spPr>
                <a:xfrm flipH="1">
                  <a:off x="4633544" y="4138139"/>
                  <a:ext cx="1045860" cy="1013531"/>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7" name="Gerade Verbindung 288"/>
                <p:cNvCxnSpPr>
                  <a:stCxn id="34" idx="3"/>
                  <a:endCxn id="38" idx="10"/>
                </p:cNvCxnSpPr>
                <p:nvPr/>
              </p:nvCxnSpPr>
              <p:spPr>
                <a:xfrm>
                  <a:off x="6446035" y="4138139"/>
                  <a:ext cx="1045862" cy="1013531"/>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8" name="Ellipse 57"/>
                <p:cNvSpPr/>
                <p:nvPr/>
              </p:nvSpPr>
              <p:spPr>
                <a:xfrm>
                  <a:off x="5502637" y="3512785"/>
                  <a:ext cx="1120167" cy="742533"/>
                </a:xfrm>
                <a:prstGeom prst="ellipse">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wrap="none" tIns="28800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ysClr val="windowText" lastClr="000000"/>
                      </a:solidFill>
                      <a:effectLst/>
                      <a:uLnTx/>
                      <a:uFillTx/>
                      <a:latin typeface="Sparkasse Rg"/>
                      <a:ea typeface="+mn-ea"/>
                      <a:cs typeface="+mn-cs"/>
                    </a:rPr>
                    <a:t>Filiale</a:t>
                  </a:r>
                  <a:endParaRPr kumimoji="0" lang="de-DE" sz="1200" b="0" i="0" u="none" strike="noStrike" kern="1200" cap="none" spc="0" normalizeH="0" baseline="0" noProof="0">
                    <a:ln>
                      <a:noFill/>
                    </a:ln>
                    <a:solidFill>
                      <a:srgbClr val="FFFFFF"/>
                    </a:solidFill>
                    <a:effectLst/>
                    <a:uLnTx/>
                    <a:uFillTx/>
                    <a:latin typeface="Sparkasse Rg"/>
                    <a:ea typeface="+mn-ea"/>
                    <a:cs typeface="+mn-cs"/>
                  </a:endParaRPr>
                </a:p>
              </p:txBody>
            </p:sp>
            <p:sp>
              <p:nvSpPr>
                <p:cNvPr id="59" name="Ellipse 58"/>
                <p:cNvSpPr/>
                <p:nvPr/>
              </p:nvSpPr>
              <p:spPr>
                <a:xfrm>
                  <a:off x="3933148" y="3958925"/>
                  <a:ext cx="1120167" cy="742533"/>
                </a:xfrm>
                <a:prstGeom prst="ellipse">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wrap="none" tIns="28800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ysClr val="windowText" lastClr="000000"/>
                      </a:solidFill>
                      <a:effectLst/>
                      <a:uLnTx/>
                      <a:uFillTx/>
                      <a:latin typeface="Sparkasse Rg"/>
                      <a:ea typeface="+mn-ea"/>
                      <a:cs typeface="+mn-cs"/>
                    </a:rPr>
                    <a:t>Online</a:t>
                  </a:r>
                  <a:endParaRPr kumimoji="0" lang="de-DE" sz="1200" b="0" i="0" u="none" strike="noStrike" kern="1200" cap="none" spc="0" normalizeH="0" baseline="0" noProof="0">
                    <a:ln>
                      <a:noFill/>
                    </a:ln>
                    <a:solidFill>
                      <a:srgbClr val="FFFFFF"/>
                    </a:solidFill>
                    <a:effectLst/>
                    <a:uLnTx/>
                    <a:uFillTx/>
                    <a:latin typeface="Sparkasse Rg"/>
                    <a:ea typeface="+mn-ea"/>
                    <a:cs typeface="+mn-cs"/>
                  </a:endParaRPr>
                </a:p>
              </p:txBody>
            </p:sp>
            <p:sp>
              <p:nvSpPr>
                <p:cNvPr id="60" name="Ellipse 59"/>
                <p:cNvSpPr/>
                <p:nvPr/>
              </p:nvSpPr>
              <p:spPr>
                <a:xfrm>
                  <a:off x="3933148" y="5127528"/>
                  <a:ext cx="1120167" cy="742533"/>
                </a:xfrm>
                <a:prstGeom prst="ellipse">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wrap="none" tIns="28800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ysClr val="windowText" lastClr="000000"/>
                      </a:solidFill>
                      <a:effectLst/>
                      <a:uLnTx/>
                      <a:uFillTx/>
                      <a:latin typeface="Sparkasse Rg"/>
                      <a:ea typeface="+mn-ea"/>
                      <a:cs typeface="+mn-cs"/>
                    </a:rPr>
                    <a:t>Telefon</a:t>
                  </a:r>
                  <a:endParaRPr kumimoji="0" lang="de-DE" sz="1200" b="0" i="0" u="none" strike="noStrike" kern="1200" cap="none" spc="0" normalizeH="0" baseline="0" noProof="0">
                    <a:ln>
                      <a:noFill/>
                    </a:ln>
                    <a:solidFill>
                      <a:srgbClr val="FFFFFF"/>
                    </a:solidFill>
                    <a:effectLst/>
                    <a:uLnTx/>
                    <a:uFillTx/>
                    <a:latin typeface="Sparkasse Rg"/>
                    <a:ea typeface="+mn-ea"/>
                    <a:cs typeface="+mn-cs"/>
                  </a:endParaRPr>
                </a:p>
              </p:txBody>
            </p:sp>
            <p:sp>
              <p:nvSpPr>
                <p:cNvPr id="61" name="Ellipse 60"/>
                <p:cNvSpPr/>
                <p:nvPr/>
              </p:nvSpPr>
              <p:spPr>
                <a:xfrm>
                  <a:off x="7072131" y="3958925"/>
                  <a:ext cx="1120167" cy="742533"/>
                </a:xfrm>
                <a:prstGeom prst="ellipse">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wrap="none" tIns="28800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err="1">
                      <a:ln>
                        <a:noFill/>
                      </a:ln>
                      <a:solidFill>
                        <a:sysClr val="windowText" lastClr="000000"/>
                      </a:solidFill>
                      <a:effectLst/>
                      <a:uLnTx/>
                      <a:uFillTx/>
                      <a:latin typeface="Sparkasse Rg"/>
                      <a:ea typeface="+mn-ea"/>
                      <a:cs typeface="+mn-cs"/>
                    </a:rPr>
                    <a:t>Social</a:t>
                  </a:r>
                  <a:r>
                    <a:rPr kumimoji="0" lang="de-DE" sz="1200" b="0" i="0" u="none" strike="noStrike" kern="1200" cap="none" spc="0" normalizeH="0" baseline="0" noProof="0">
                      <a:ln>
                        <a:noFill/>
                      </a:ln>
                      <a:solidFill>
                        <a:sysClr val="windowText" lastClr="000000"/>
                      </a:solidFill>
                      <a:effectLst/>
                      <a:uLnTx/>
                      <a:uFillTx/>
                      <a:latin typeface="Sparkasse Rg"/>
                      <a:ea typeface="+mn-ea"/>
                      <a:cs typeface="+mn-cs"/>
                    </a:rPr>
                    <a:t> Media</a:t>
                  </a:r>
                </a:p>
              </p:txBody>
            </p:sp>
            <p:sp>
              <p:nvSpPr>
                <p:cNvPr id="62" name="Ellipse 61"/>
                <p:cNvSpPr/>
                <p:nvPr/>
              </p:nvSpPr>
              <p:spPr>
                <a:xfrm>
                  <a:off x="7072131" y="5127528"/>
                  <a:ext cx="1120167" cy="742533"/>
                </a:xfrm>
                <a:prstGeom prst="ellipse">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wrap="none" tIns="28800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ysClr val="windowText" lastClr="000000"/>
                      </a:solidFill>
                      <a:effectLst/>
                      <a:uLnTx/>
                      <a:uFillTx/>
                      <a:latin typeface="Sparkasse Rg"/>
                      <a:ea typeface="+mn-ea"/>
                      <a:cs typeface="+mn-cs"/>
                    </a:rPr>
                    <a:t>Mobile</a:t>
                  </a:r>
                  <a:endParaRPr kumimoji="0" lang="de-DE" sz="1200" b="0" i="0" u="none" strike="noStrike" kern="1200" cap="none" spc="0" normalizeH="0" baseline="0" noProof="0">
                    <a:ln>
                      <a:noFill/>
                    </a:ln>
                    <a:solidFill>
                      <a:srgbClr val="FFFFFF"/>
                    </a:solidFill>
                    <a:effectLst/>
                    <a:uLnTx/>
                    <a:uFillTx/>
                    <a:latin typeface="Sparkasse Rg"/>
                    <a:ea typeface="+mn-ea"/>
                    <a:cs typeface="+mn-cs"/>
                  </a:endParaRPr>
                </a:p>
              </p:txBody>
            </p:sp>
            <p:sp>
              <p:nvSpPr>
                <p:cNvPr id="63" name="Ellipse 62"/>
                <p:cNvSpPr/>
                <p:nvPr/>
              </p:nvSpPr>
              <p:spPr>
                <a:xfrm>
                  <a:off x="5423429" y="4673521"/>
                  <a:ext cx="1298898" cy="856267"/>
                </a:xfrm>
                <a:prstGeom prst="ellipse">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wrap="none" tIns="28800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ysClr val="windowText" lastClr="000000"/>
                      </a:solidFill>
                      <a:effectLst/>
                      <a:uLnTx/>
                      <a:uFillTx/>
                      <a:latin typeface="Sparkasse Rg"/>
                      <a:ea typeface="+mn-ea"/>
                      <a:cs typeface="+mn-cs"/>
                    </a:rPr>
                    <a:t>Kunde</a:t>
                  </a:r>
                  <a:endParaRPr kumimoji="0" lang="de-DE" sz="1200" b="0" i="0" u="none" strike="noStrike" kern="1200" cap="none" spc="0" normalizeH="0" baseline="0" noProof="0">
                    <a:ln>
                      <a:noFill/>
                    </a:ln>
                    <a:solidFill>
                      <a:srgbClr val="FFFFFF"/>
                    </a:solidFill>
                    <a:effectLst/>
                    <a:uLnTx/>
                    <a:uFillTx/>
                    <a:latin typeface="Sparkasse Rg"/>
                    <a:ea typeface="+mn-ea"/>
                    <a:cs typeface="+mn-cs"/>
                  </a:endParaRPr>
                </a:p>
              </p:txBody>
            </p:sp>
            <p:sp>
              <p:nvSpPr>
                <p:cNvPr id="64" name="Ellipse 63"/>
                <p:cNvSpPr/>
                <p:nvPr/>
              </p:nvSpPr>
              <p:spPr>
                <a:xfrm>
                  <a:off x="5502637" y="5837669"/>
                  <a:ext cx="1120167" cy="742533"/>
                </a:xfrm>
                <a:prstGeom prst="ellipse">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wrap="none" tIns="28800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ysClr val="windowText" lastClr="000000"/>
                      </a:solidFill>
                      <a:effectLst/>
                      <a:uLnTx/>
                      <a:uFillTx/>
                      <a:latin typeface="Sparkasse Rg"/>
                      <a:ea typeface="+mn-ea"/>
                      <a:cs typeface="+mn-cs"/>
                    </a:rPr>
                    <a:t>SB</a:t>
                  </a:r>
                  <a:endParaRPr kumimoji="0" lang="de-DE" sz="1200" b="0" i="0" u="none" strike="noStrike" kern="1200" cap="none" spc="0" normalizeH="0" baseline="0" noProof="0">
                    <a:ln>
                      <a:noFill/>
                    </a:ln>
                    <a:solidFill>
                      <a:srgbClr val="FFFFFF"/>
                    </a:solidFill>
                    <a:effectLst/>
                    <a:uLnTx/>
                    <a:uFillTx/>
                    <a:latin typeface="Sparkasse Rg"/>
                    <a:ea typeface="+mn-ea"/>
                    <a:cs typeface="+mn-cs"/>
                  </a:endParaRPr>
                </a:p>
              </p:txBody>
            </p:sp>
            <p:pic>
              <p:nvPicPr>
                <p:cNvPr id="65" name="Picture 2" descr="C:\Users\Unterhauser\Desktop\schwarze icons\062596-glossy-black-icon-people-things-people-man1.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78858" y="4623447"/>
                  <a:ext cx="578728" cy="57872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descr="C:\Users\Unterhauser\Desktop\schwarze icons\080727-glossy-black-icon-business-computer-laptop2.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26972" y="3911024"/>
                  <a:ext cx="540278" cy="54027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Users\Unterhauser\Desktop\schwarze icons\080795-glossy-black-icon-business-globe.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22398" y="3964240"/>
                  <a:ext cx="450474" cy="45047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5" descr="C:\Users\Unterhauser\Desktop\schwarze icons\080802-glossy-black-icon-business-home5.png"/>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73909" y="3454591"/>
                  <a:ext cx="538740" cy="53874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C:\Users\Unterhauser\Desktop\schwarze icons\080863-glossy-black-icon-business-phone-clear.png"/>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9798" y="5069838"/>
                  <a:ext cx="566850" cy="56685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7" descr="C:\Users\Unterhauser\Desktop\schwarze icons\003356-glossy-black-icon-media-ipod1.png"/>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86271" y="5125151"/>
                  <a:ext cx="489478" cy="48947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C:\Users\Unterhauser\Desktop\schwarze icons\018698-glossy-black-icon-symbols-shapes-power-button2.png"/>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09732" y="5826298"/>
                  <a:ext cx="483722" cy="483723"/>
                </a:xfrm>
                <a:prstGeom prst="rect">
                  <a:avLst/>
                </a:prstGeom>
                <a:noFill/>
                <a:extLst>
                  <a:ext uri="{909E8E84-426E-40DD-AFC4-6F175D3DCCD1}">
                    <a14:hiddenFill xmlns:a14="http://schemas.microsoft.com/office/drawing/2010/main">
                      <a:solidFill>
                        <a:srgbClr val="FFFFFF"/>
                      </a:solidFill>
                    </a14:hiddenFill>
                  </a:ext>
                </a:extLst>
              </p:spPr>
            </p:pic>
          </p:grpSp>
          <p:sp>
            <p:nvSpPr>
              <p:cNvPr id="76" name="Rechteck 75"/>
              <p:cNvSpPr/>
              <p:nvPr/>
            </p:nvSpPr>
            <p:spPr>
              <a:xfrm>
                <a:off x="4821617" y="4866030"/>
                <a:ext cx="6466866" cy="1644223"/>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Sparkasse Rg"/>
                  <a:ea typeface="+mn-ea"/>
                  <a:cs typeface="+mn-cs"/>
                </a:endParaRPr>
              </a:p>
            </p:txBody>
          </p:sp>
        </p:grpSp>
      </p:grpSp>
      <p:sp>
        <p:nvSpPr>
          <p:cNvPr id="78" name="Textfeld 77"/>
          <p:cNvSpPr txBox="1"/>
          <p:nvPr/>
        </p:nvSpPr>
        <p:spPr>
          <a:xfrm>
            <a:off x="179560" y="98875"/>
            <a:ext cx="11630004" cy="1209846"/>
          </a:xfrm>
          <a:prstGeom prst="rect">
            <a:avLst/>
          </a:prstGeom>
          <a:noFill/>
        </p:spPr>
        <p:txBody>
          <a:bodyPr wrap="square" lIns="144000" tIns="62400" rIns="144000" bIns="62400"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de-DE" sz="3200" b="0" i="0" u="none" strike="noStrike" kern="300" cap="none" spc="0" normalizeH="0" baseline="0" noProof="0" dirty="0">
                <a:ln>
                  <a:noFill/>
                </a:ln>
                <a:solidFill>
                  <a:srgbClr val="FF0000"/>
                </a:solidFill>
                <a:effectLst/>
                <a:uLnTx/>
                <a:uFillTx/>
                <a:latin typeface="+mj-lt"/>
                <a:ea typeface="+mn-ea"/>
                <a:cs typeface="+mn-cs"/>
              </a:rPr>
              <a:t>Filialen sind und bleiben das Rückgrat unserer Vertriebsorganisation</a:t>
            </a:r>
            <a:endParaRPr kumimoji="0" lang="de-DE"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79" name="Rechteck 78">
            <a:extLst>
              <a:ext uri="{FF2B5EF4-FFF2-40B4-BE49-F238E27FC236}">
                <a16:creationId xmlns:a16="http://schemas.microsoft.com/office/drawing/2014/main" id="{F57119A8-BD9D-40C9-B684-DC3390AC32C3}"/>
              </a:ext>
            </a:extLst>
          </p:cNvPr>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0" name="Foliennummernplatzhalter 4">
            <a:extLst>
              <a:ext uri="{FF2B5EF4-FFF2-40B4-BE49-F238E27FC236}">
                <a16:creationId xmlns:a16="http://schemas.microsoft.com/office/drawing/2014/main" id="{ABB1E7D8-4DAE-4084-BDE9-94922C1EC22D}"/>
              </a:ext>
            </a:extLst>
          </p:cNvPr>
          <p:cNvSpPr txBox="1">
            <a:spLocks/>
          </p:cNvSpPr>
          <p:nvPr/>
        </p:nvSpPr>
        <p:spPr>
          <a:xfrm>
            <a:off x="11628438" y="6567488"/>
            <a:ext cx="563562" cy="144462"/>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bg1"/>
                </a:solidFill>
                <a:latin typeface="Sparkasse Rg" panose="020B05040506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FDC53A-3975-DE4E-9A2C-B3DD4C55E4D4}" type="slidenum">
              <a:rPr lang="de-DE" smtClean="0"/>
              <a:pPr/>
              <a:t>26</a:t>
            </a:fld>
            <a:endParaRPr lang="de-DE" dirty="0"/>
          </a:p>
        </p:txBody>
      </p:sp>
    </p:spTree>
    <p:extLst>
      <p:ext uri="{BB962C8B-B14F-4D97-AF65-F5344CB8AC3E}">
        <p14:creationId xmlns:p14="http://schemas.microsoft.com/office/powerpoint/2010/main" val="3912760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feld 77"/>
          <p:cNvSpPr txBox="1"/>
          <p:nvPr/>
        </p:nvSpPr>
        <p:spPr>
          <a:xfrm>
            <a:off x="179560" y="98875"/>
            <a:ext cx="11630004" cy="1209846"/>
          </a:xfrm>
          <a:prstGeom prst="rect">
            <a:avLst/>
          </a:prstGeom>
          <a:noFill/>
        </p:spPr>
        <p:txBody>
          <a:bodyPr wrap="square" lIns="144000" tIns="62400" rIns="144000" bIns="62400"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de-DE" sz="3200" b="0" i="0" u="none" strike="noStrike" kern="300" cap="none" spc="0" normalizeH="0" baseline="0" noProof="0" dirty="0">
                <a:ln>
                  <a:noFill/>
                </a:ln>
                <a:solidFill>
                  <a:srgbClr val="FF0000"/>
                </a:solidFill>
                <a:effectLst/>
                <a:uLnTx/>
                <a:uFillTx/>
                <a:latin typeface="+mj-lt"/>
                <a:ea typeface="+mn-ea"/>
                <a:cs typeface="+mn-cs"/>
              </a:rPr>
              <a:t>Unsere Antwort in der Region: Beratungsfiliale</a:t>
            </a:r>
            <a:endParaRPr kumimoji="0" lang="de-DE"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79" name="Rechteck 78">
            <a:extLst>
              <a:ext uri="{FF2B5EF4-FFF2-40B4-BE49-F238E27FC236}">
                <a16:creationId xmlns:a16="http://schemas.microsoft.com/office/drawing/2014/main" id="{F57119A8-BD9D-40C9-B684-DC3390AC32C3}"/>
              </a:ext>
            </a:extLst>
          </p:cNvPr>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0" name="Foliennummernplatzhalter 4">
            <a:extLst>
              <a:ext uri="{FF2B5EF4-FFF2-40B4-BE49-F238E27FC236}">
                <a16:creationId xmlns:a16="http://schemas.microsoft.com/office/drawing/2014/main" id="{ABB1E7D8-4DAE-4084-BDE9-94922C1EC22D}"/>
              </a:ext>
            </a:extLst>
          </p:cNvPr>
          <p:cNvSpPr txBox="1">
            <a:spLocks/>
          </p:cNvSpPr>
          <p:nvPr/>
        </p:nvSpPr>
        <p:spPr>
          <a:xfrm>
            <a:off x="11628438" y="6567488"/>
            <a:ext cx="563562" cy="144462"/>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bg1"/>
                </a:solidFill>
                <a:latin typeface="Sparkasse Rg" panose="020B05040506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FDC53A-3975-DE4E-9A2C-B3DD4C55E4D4}" type="slidenum">
              <a:rPr lang="de-DE" smtClean="0"/>
              <a:pPr/>
              <a:t>27</a:t>
            </a:fld>
            <a:endParaRPr lang="de-DE" dirty="0"/>
          </a:p>
        </p:txBody>
      </p:sp>
      <p:pic>
        <p:nvPicPr>
          <p:cNvPr id="77" name="chart">
            <a:extLst>
              <a:ext uri="{FF2B5EF4-FFF2-40B4-BE49-F238E27FC236}">
                <a16:creationId xmlns:a16="http://schemas.microsoft.com/office/drawing/2014/main" id="{99FF9EFF-BCB1-4903-9B09-AC4F2A9FAF89}"/>
              </a:ext>
            </a:extLst>
          </p:cNvPr>
          <p:cNvPicPr>
            <a:picLocks noChangeAspect="1"/>
          </p:cNvPicPr>
          <p:nvPr/>
        </p:nvPicPr>
        <p:blipFill>
          <a:blip r:embed="rId2"/>
          <a:stretch>
            <a:fillRect/>
          </a:stretch>
        </p:blipFill>
        <p:spPr>
          <a:xfrm>
            <a:off x="4416776" y="1289208"/>
            <a:ext cx="2792666" cy="2808339"/>
          </a:xfrm>
          <a:prstGeom prst="rect">
            <a:avLst/>
          </a:prstGeom>
          <a:solidFill>
            <a:srgbClr val="FFFFFF"/>
          </a:solidFill>
          <a:ln w="12700">
            <a:solidFill>
              <a:schemeClr val="bg1"/>
            </a:solidFill>
            <a:miter lim="800000"/>
            <a:headEnd/>
            <a:tailEnd/>
          </a:ln>
          <a:effectLst/>
        </p:spPr>
      </p:pic>
      <p:sp>
        <p:nvSpPr>
          <p:cNvPr id="81" name="Rectangle 4">
            <a:extLst>
              <a:ext uri="{FF2B5EF4-FFF2-40B4-BE49-F238E27FC236}">
                <a16:creationId xmlns:a16="http://schemas.microsoft.com/office/drawing/2014/main" id="{05F3F1E5-3A32-467B-818A-09101CED7AEB}"/>
              </a:ext>
            </a:extLst>
          </p:cNvPr>
          <p:cNvSpPr>
            <a:spLocks noChangeArrowheads="1"/>
          </p:cNvSpPr>
          <p:nvPr/>
        </p:nvSpPr>
        <p:spPr bwMode="auto">
          <a:xfrm>
            <a:off x="4416775" y="4217612"/>
            <a:ext cx="2792667" cy="1976589"/>
          </a:xfrm>
          <a:prstGeom prst="rect">
            <a:avLst/>
          </a:prstGeom>
          <a:solidFill>
            <a:srgbClr val="FFFFFF"/>
          </a:solidFill>
          <a:ln w="12700">
            <a:solidFill>
              <a:schemeClr val="tx1"/>
            </a:solidFill>
            <a:miter lim="800000"/>
            <a:headEnd/>
            <a:tailEnd/>
          </a:ln>
          <a:effectLst>
            <a:outerShdw dist="35921" dir="2700000" algn="ctr" rotWithShape="0">
              <a:srgbClr val="000000"/>
            </a:outerShdw>
          </a:effectLst>
        </p:spPr>
        <p:txBody>
          <a:bodyPr/>
          <a:lstStyle/>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rPr>
              <a:t>Persönliche Beratung im separaten Beratungsraum, weiter nach Terminvereinbarung, möglich </a:t>
            </a:r>
          </a:p>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endParaRPr>
          </a:p>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endParaRPr>
          </a:p>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rPr>
              <a:t>SB-Bereich mit allen notwendigen Funktionalitäten</a:t>
            </a:r>
          </a:p>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endParaRPr>
          </a:p>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endParaRPr>
          </a:p>
        </p:txBody>
      </p:sp>
      <p:sp>
        <p:nvSpPr>
          <p:cNvPr id="82" name="Rectangle 4">
            <a:extLst>
              <a:ext uri="{FF2B5EF4-FFF2-40B4-BE49-F238E27FC236}">
                <a16:creationId xmlns:a16="http://schemas.microsoft.com/office/drawing/2014/main" id="{18270B8B-1AA4-4C31-97FE-147CD9CB9330}"/>
              </a:ext>
            </a:extLst>
          </p:cNvPr>
          <p:cNvSpPr>
            <a:spLocks noChangeArrowheads="1"/>
          </p:cNvSpPr>
          <p:nvPr/>
        </p:nvSpPr>
        <p:spPr bwMode="auto">
          <a:xfrm>
            <a:off x="795600" y="1289208"/>
            <a:ext cx="3359009" cy="2808339"/>
          </a:xfrm>
          <a:prstGeom prst="rect">
            <a:avLst/>
          </a:prstGeom>
          <a:solidFill>
            <a:srgbClr val="FFFFFF"/>
          </a:solidFill>
          <a:ln w="12700">
            <a:solidFill>
              <a:schemeClr val="tx1"/>
            </a:solidFill>
            <a:miter lim="800000"/>
            <a:headEnd/>
            <a:tailEnd/>
          </a:ln>
          <a:effectLst>
            <a:outerShdw dist="35921" dir="2700000" algn="ctr" rotWithShape="0">
              <a:srgbClr val="000000"/>
            </a:outerShdw>
          </a:effectLst>
        </p:spPr>
        <p:txBody>
          <a:bodyPr/>
          <a:lstStyle/>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sz="1600">
                <a:latin typeface="+mj-lt"/>
                <a:ea typeface="+mj-ea"/>
                <a:cs typeface="+mj-cs"/>
                <a:sym typeface="Helvetica"/>
              </a:defRPr>
            </a:pPr>
            <a:r>
              <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rPr>
              <a:t>Persönlicher Service und Beratung per Videoübertragung </a:t>
            </a:r>
          </a:p>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sz="1600">
                <a:latin typeface="+mj-lt"/>
                <a:ea typeface="+mj-ea"/>
                <a:cs typeface="+mj-cs"/>
                <a:sym typeface="Helvetica"/>
              </a:defRPr>
            </a:pPr>
            <a:r>
              <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rPr>
              <a:t>Geschützter Raum</a:t>
            </a:r>
          </a:p>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sz="1600">
                <a:latin typeface="+mj-lt"/>
                <a:ea typeface="+mj-ea"/>
                <a:cs typeface="+mj-cs"/>
                <a:sym typeface="Helvetica"/>
              </a:defRPr>
            </a:pPr>
            <a:r>
              <a:rPr kumimoji="0" lang="de-DE" sz="1200" b="0" i="0" u="none" strike="noStrike" kern="1200" cap="none" spc="0" normalizeH="0" baseline="0" noProof="0" dirty="0" err="1">
                <a:ln>
                  <a:noFill/>
                </a:ln>
                <a:solidFill>
                  <a:prstClr val="black"/>
                </a:solidFill>
                <a:effectLst/>
                <a:uLnTx/>
                <a:uFillTx/>
                <a:latin typeface="Sparkasse Rg" panose="020B0504050602020204" pitchFamily="34" charset="0"/>
                <a:ea typeface="+mn-ea"/>
                <a:cs typeface="+mn-cs"/>
                <a:sym typeface="Helvetica"/>
              </a:rPr>
              <a:t>BeraterIn</a:t>
            </a:r>
            <a:r>
              <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rPr>
              <a:t> erscheint beim Betreten</a:t>
            </a:r>
          </a:p>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sz="1600">
                <a:latin typeface="+mj-lt"/>
                <a:ea typeface="+mj-ea"/>
                <a:cs typeface="+mj-cs"/>
                <a:sym typeface="Helvetica"/>
              </a:defRPr>
            </a:pPr>
            <a:r>
              <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rPr>
              <a:t>Kunden benötigen keine technischen Kenntnisse</a:t>
            </a:r>
          </a:p>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sz="1600">
                <a:latin typeface="+mj-lt"/>
                <a:ea typeface="+mj-ea"/>
                <a:cs typeface="+mj-cs"/>
                <a:sym typeface="Helvetica"/>
              </a:defRPr>
            </a:pPr>
            <a:r>
              <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rPr>
              <a:t>Kunden müssen sich weder anmelden noch freischalten lassen</a:t>
            </a:r>
          </a:p>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sz="1600">
                <a:latin typeface="+mj-lt"/>
                <a:ea typeface="+mj-ea"/>
                <a:cs typeface="+mj-cs"/>
                <a:sym typeface="Helvetica"/>
              </a:defRPr>
            </a:pPr>
            <a:r>
              <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rPr>
              <a:t>Alle Anliegen, wie am physischen Servicepoint, können erledigt werden</a:t>
            </a:r>
          </a:p>
          <a:p>
            <a:pPr marL="180975" marR="0" lvl="0" indent="-180975" algn="l" defTabSz="609585" rtl="0" eaLnBrk="1" fontAlgn="auto" latinLnBrk="0" hangingPunct="1">
              <a:lnSpc>
                <a:spcPct val="100000"/>
              </a:lnSpc>
              <a:spcBef>
                <a:spcPts val="0"/>
              </a:spcBef>
              <a:spcAft>
                <a:spcPts val="0"/>
              </a:spcAft>
              <a:buClrTx/>
              <a:buSzPct val="100000"/>
              <a:buFont typeface="Arial" panose="020B0604020202020204" pitchFamily="34" charset="0"/>
              <a:buChar char="•"/>
              <a:tabLst/>
              <a:defRPr sz="1600">
                <a:latin typeface="+mj-lt"/>
                <a:ea typeface="+mj-ea"/>
                <a:cs typeface="+mj-cs"/>
                <a:sym typeface="Helvetica"/>
              </a:defRPr>
            </a:pPr>
            <a:r>
              <a:rPr kumimoji="0" lang="de-DE" sz="1200" b="0" i="0" u="none" strike="noStrike" kern="1200" cap="none" spc="0" normalizeH="0" baseline="0" noProof="0" dirty="0">
                <a:ln>
                  <a:noFill/>
                </a:ln>
                <a:solidFill>
                  <a:prstClr val="black"/>
                </a:solidFill>
                <a:effectLst/>
                <a:uLnTx/>
                <a:uFillTx/>
                <a:latin typeface="Sparkasse Rg" panose="020B0504050602020204" pitchFamily="34" charset="0"/>
                <a:ea typeface="+mn-ea"/>
                <a:cs typeface="+mn-cs"/>
                <a:sym typeface="Helvetica"/>
              </a:rPr>
              <a:t>Austausch von Dokumenten und Legitimation/ Identifikation möglich</a:t>
            </a:r>
          </a:p>
          <a:p>
            <a:pPr marL="180975" marR="0" lvl="0" indent="-180975" algn="l" defTabSz="609585" rtl="0" eaLnBrk="1" fontAlgn="auto" latinLnBrk="0" hangingPunct="1">
              <a:lnSpc>
                <a:spcPct val="100000"/>
              </a:lnSpc>
              <a:spcBef>
                <a:spcPts val="0"/>
              </a:spcBef>
              <a:spcAft>
                <a:spcPts val="0"/>
              </a:spcAft>
              <a:buClrTx/>
              <a:buSzPct val="100000"/>
              <a:buFont typeface="Wingdings" panose="05000000000000000000" pitchFamily="2" charset="2"/>
              <a:buChar char="Ø"/>
              <a:tabLst/>
              <a:defRPr sz="1600">
                <a:latin typeface="+mj-lt"/>
                <a:ea typeface="+mj-ea"/>
                <a:cs typeface="+mj-cs"/>
                <a:sym typeface="Helvetica"/>
              </a:defRPr>
            </a:pPr>
            <a:r>
              <a:rPr kumimoji="0" lang="de-DE" sz="1200" b="1" i="0" u="none" strike="noStrike" kern="1200" cap="none" spc="0" normalizeH="0" baseline="0" noProof="0" dirty="0">
                <a:ln>
                  <a:noFill/>
                </a:ln>
                <a:solidFill>
                  <a:srgbClr val="FF0000"/>
                </a:solidFill>
                <a:effectLst/>
                <a:uLnTx/>
                <a:uFillTx/>
                <a:latin typeface="Sparkasse Head"/>
                <a:ea typeface="+mn-ea"/>
                <a:cs typeface="+mn-cs"/>
                <a:sym typeface="Helvetica"/>
              </a:rPr>
              <a:t>voller Kundenservice zu erweiterten Servicezeiten</a:t>
            </a:r>
            <a:endParaRPr kumimoji="0" lang="de-DE" sz="1200" b="0" i="0" u="none" strike="noStrike" kern="1200" cap="none" spc="0" normalizeH="0" baseline="0" noProof="0" dirty="0">
              <a:ln>
                <a:noFill/>
              </a:ln>
              <a:solidFill>
                <a:prstClr val="black"/>
              </a:solidFill>
              <a:effectLst/>
              <a:uLnTx/>
              <a:uFillTx/>
              <a:latin typeface="Sparkasse Head"/>
              <a:ea typeface="+mn-ea"/>
              <a:cs typeface="+mn-cs"/>
              <a:sym typeface="Helvetica"/>
            </a:endParaRPr>
          </a:p>
        </p:txBody>
      </p:sp>
      <p:pic>
        <p:nvPicPr>
          <p:cNvPr id="83" name="Grafik 82">
            <a:extLst>
              <a:ext uri="{FF2B5EF4-FFF2-40B4-BE49-F238E27FC236}">
                <a16:creationId xmlns:a16="http://schemas.microsoft.com/office/drawing/2014/main" id="{F26EBA18-01FD-4C63-9B17-0B84F5A5274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75905" y="1289208"/>
            <a:ext cx="3719040" cy="4908737"/>
          </a:xfrm>
          <a:prstGeom prst="rect">
            <a:avLst/>
          </a:prstGeom>
        </p:spPr>
      </p:pic>
      <p:grpSp>
        <p:nvGrpSpPr>
          <p:cNvPr id="84" name="Gruppieren 83">
            <a:extLst>
              <a:ext uri="{FF2B5EF4-FFF2-40B4-BE49-F238E27FC236}">
                <a16:creationId xmlns:a16="http://schemas.microsoft.com/office/drawing/2014/main" id="{D7878790-2ADD-4BE2-BECF-E1893CF33AD4}"/>
              </a:ext>
            </a:extLst>
          </p:cNvPr>
          <p:cNvGrpSpPr/>
          <p:nvPr/>
        </p:nvGrpSpPr>
        <p:grpSpPr>
          <a:xfrm>
            <a:off x="795600" y="4217611"/>
            <a:ext cx="3359009" cy="1976589"/>
            <a:chOff x="836761" y="948905"/>
            <a:chExt cx="8238227" cy="4649637"/>
          </a:xfrm>
        </p:grpSpPr>
        <p:grpSp>
          <p:nvGrpSpPr>
            <p:cNvPr id="85" name="Gruppieren 84">
              <a:extLst>
                <a:ext uri="{FF2B5EF4-FFF2-40B4-BE49-F238E27FC236}">
                  <a16:creationId xmlns:a16="http://schemas.microsoft.com/office/drawing/2014/main" id="{5554ED40-9C76-4CC2-B594-B53E3B3453ED}"/>
                </a:ext>
              </a:extLst>
            </p:cNvPr>
            <p:cNvGrpSpPr/>
            <p:nvPr/>
          </p:nvGrpSpPr>
          <p:grpSpPr>
            <a:xfrm>
              <a:off x="836761" y="948905"/>
              <a:ext cx="8238227" cy="4649637"/>
              <a:chOff x="405443" y="266293"/>
              <a:chExt cx="10659026" cy="5767831"/>
            </a:xfrm>
          </p:grpSpPr>
          <p:pic>
            <p:nvPicPr>
              <p:cNvPr id="87" name="Inhaltsplatzhalter 3">
                <a:extLst>
                  <a:ext uri="{FF2B5EF4-FFF2-40B4-BE49-F238E27FC236}">
                    <a16:creationId xmlns:a16="http://schemas.microsoft.com/office/drawing/2014/main" id="{EDCDBB69-385E-485F-931B-15DEA16A20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5443" y="266293"/>
                <a:ext cx="10659026" cy="5767831"/>
              </a:xfrm>
              <a:prstGeom prst="rect">
                <a:avLst/>
              </a:prstGeom>
            </p:spPr>
          </p:pic>
          <p:sp>
            <p:nvSpPr>
              <p:cNvPr id="88" name="Rechteck 87">
                <a:extLst>
                  <a:ext uri="{FF2B5EF4-FFF2-40B4-BE49-F238E27FC236}">
                    <a16:creationId xmlns:a16="http://schemas.microsoft.com/office/drawing/2014/main" id="{37815668-1D35-4B2D-93EA-4B33D63A9252}"/>
                  </a:ext>
                </a:extLst>
              </p:cNvPr>
              <p:cNvSpPr/>
              <p:nvPr/>
            </p:nvSpPr>
            <p:spPr>
              <a:xfrm>
                <a:off x="8082951" y="2536166"/>
                <a:ext cx="365637" cy="923026"/>
              </a:xfrm>
              <a:prstGeom prst="rect">
                <a:avLst/>
              </a:prstGeom>
              <a:solidFill>
                <a:srgbClr val="A588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Sparkasse Rg"/>
                  <a:ea typeface="+mn-ea"/>
                  <a:cs typeface="+mn-cs"/>
                </a:endParaRPr>
              </a:p>
            </p:txBody>
          </p:sp>
          <p:sp>
            <p:nvSpPr>
              <p:cNvPr id="89" name="Rechteck 88">
                <a:extLst>
                  <a:ext uri="{FF2B5EF4-FFF2-40B4-BE49-F238E27FC236}">
                    <a16:creationId xmlns:a16="http://schemas.microsoft.com/office/drawing/2014/main" id="{99D2A573-77FE-4773-A589-14EA20386DB8}"/>
                  </a:ext>
                </a:extLst>
              </p:cNvPr>
              <p:cNvSpPr/>
              <p:nvPr/>
            </p:nvSpPr>
            <p:spPr>
              <a:xfrm>
                <a:off x="8256091" y="2643994"/>
                <a:ext cx="208246" cy="353685"/>
              </a:xfrm>
              <a:prstGeom prst="rect">
                <a:avLst/>
              </a:prstGeom>
              <a:solidFill>
                <a:srgbClr val="A588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Sparkasse Rg"/>
                  <a:ea typeface="+mn-ea"/>
                  <a:cs typeface="+mn-cs"/>
                </a:endParaRPr>
              </a:p>
            </p:txBody>
          </p:sp>
          <p:sp>
            <p:nvSpPr>
              <p:cNvPr id="90" name="Rechteck 89">
                <a:extLst>
                  <a:ext uri="{FF2B5EF4-FFF2-40B4-BE49-F238E27FC236}">
                    <a16:creationId xmlns:a16="http://schemas.microsoft.com/office/drawing/2014/main" id="{0A1FF67C-EF23-40D7-B0F4-41311C6C18B9}"/>
                  </a:ext>
                </a:extLst>
              </p:cNvPr>
              <p:cNvSpPr/>
              <p:nvPr/>
            </p:nvSpPr>
            <p:spPr>
              <a:xfrm>
                <a:off x="1975450" y="2367948"/>
                <a:ext cx="1854234" cy="496021"/>
              </a:xfrm>
              <a:prstGeom prst="rect">
                <a:avLst/>
              </a:prstGeom>
              <a:solidFill>
                <a:srgbClr val="645A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Sparkasse Rg"/>
                  <a:ea typeface="+mn-ea"/>
                  <a:cs typeface="+mn-cs"/>
                </a:endParaRPr>
              </a:p>
            </p:txBody>
          </p:sp>
          <p:sp>
            <p:nvSpPr>
              <p:cNvPr id="91" name="Rechteck 90">
                <a:extLst>
                  <a:ext uri="{FF2B5EF4-FFF2-40B4-BE49-F238E27FC236}">
                    <a16:creationId xmlns:a16="http://schemas.microsoft.com/office/drawing/2014/main" id="{F83114DB-6378-4BE4-9931-D1092DD00562}"/>
                  </a:ext>
                </a:extLst>
              </p:cNvPr>
              <p:cNvSpPr/>
              <p:nvPr/>
            </p:nvSpPr>
            <p:spPr>
              <a:xfrm>
                <a:off x="1975450" y="2863969"/>
                <a:ext cx="1854234" cy="496021"/>
              </a:xfrm>
              <a:prstGeom prst="rect">
                <a:avLst/>
              </a:prstGeom>
              <a:solidFill>
                <a:srgbClr val="736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Sparkasse Rg"/>
                  <a:ea typeface="+mn-ea"/>
                  <a:cs typeface="+mn-cs"/>
                </a:endParaRPr>
              </a:p>
            </p:txBody>
          </p:sp>
        </p:grpSp>
        <p:pic>
          <p:nvPicPr>
            <p:cNvPr id="86" name="Grafik 85">
              <a:extLst>
                <a:ext uri="{FF2B5EF4-FFF2-40B4-BE49-F238E27FC236}">
                  <a16:creationId xmlns:a16="http://schemas.microsoft.com/office/drawing/2014/main" id="{B92A260E-7A31-4E9F-B31D-DA8711A1B9E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21519" y="2400557"/>
              <a:ext cx="882502" cy="1122248"/>
            </a:xfrm>
            <a:prstGeom prst="rect">
              <a:avLst/>
            </a:prstGeom>
          </p:spPr>
        </p:pic>
      </p:grpSp>
      <p:cxnSp>
        <p:nvCxnSpPr>
          <p:cNvPr id="92" name="Gerade Verbindung mit Pfeil 91">
            <a:extLst>
              <a:ext uri="{FF2B5EF4-FFF2-40B4-BE49-F238E27FC236}">
                <a16:creationId xmlns:a16="http://schemas.microsoft.com/office/drawing/2014/main" id="{403DD14D-3262-41C8-A622-CBDA64A6334F}"/>
              </a:ext>
            </a:extLst>
          </p:cNvPr>
          <p:cNvCxnSpPr/>
          <p:nvPr/>
        </p:nvCxnSpPr>
        <p:spPr>
          <a:xfrm flipV="1">
            <a:off x="7209443" y="2061714"/>
            <a:ext cx="1142733" cy="236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3" name="Gerade Verbindung mit Pfeil 92">
            <a:extLst>
              <a:ext uri="{FF2B5EF4-FFF2-40B4-BE49-F238E27FC236}">
                <a16:creationId xmlns:a16="http://schemas.microsoft.com/office/drawing/2014/main" id="{C40884E6-C297-4B51-81D9-918DA1C56608}"/>
              </a:ext>
            </a:extLst>
          </p:cNvPr>
          <p:cNvCxnSpPr/>
          <p:nvPr/>
        </p:nvCxnSpPr>
        <p:spPr>
          <a:xfrm flipV="1">
            <a:off x="7233299" y="2681565"/>
            <a:ext cx="1990146" cy="186269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5" name="Gerade Verbindung mit Pfeil 94">
            <a:extLst>
              <a:ext uri="{FF2B5EF4-FFF2-40B4-BE49-F238E27FC236}">
                <a16:creationId xmlns:a16="http://schemas.microsoft.com/office/drawing/2014/main" id="{5B4B1007-416D-4332-93DC-5E39AC5C2AAB}"/>
              </a:ext>
            </a:extLst>
          </p:cNvPr>
          <p:cNvCxnSpPr/>
          <p:nvPr/>
        </p:nvCxnSpPr>
        <p:spPr>
          <a:xfrm flipV="1">
            <a:off x="7233298" y="4544263"/>
            <a:ext cx="1638959" cy="9272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332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feld 77"/>
          <p:cNvSpPr txBox="1"/>
          <p:nvPr/>
        </p:nvSpPr>
        <p:spPr>
          <a:xfrm>
            <a:off x="179560" y="98875"/>
            <a:ext cx="11630004" cy="1209846"/>
          </a:xfrm>
          <a:prstGeom prst="rect">
            <a:avLst/>
          </a:prstGeom>
          <a:noFill/>
        </p:spPr>
        <p:txBody>
          <a:bodyPr wrap="square" lIns="144000" tIns="62400" rIns="144000" bIns="62400" rtlCol="0" anchor="ctr">
            <a:noAutofit/>
          </a:bodyPr>
          <a:lstStyle/>
          <a:p>
            <a:pPr lvl="0" defTabSz="609585">
              <a:defRPr/>
            </a:pPr>
            <a:r>
              <a:rPr lang="de-DE" sz="3200" dirty="0">
                <a:solidFill>
                  <a:srgbClr val="FF0000"/>
                </a:solidFill>
                <a:latin typeface="+mj-lt"/>
              </a:rPr>
              <a:t>Einbindung weiterer Anbieter und Dienstleistungen denkbar</a:t>
            </a:r>
          </a:p>
        </p:txBody>
      </p:sp>
      <p:sp>
        <p:nvSpPr>
          <p:cNvPr id="79" name="Rechteck 78">
            <a:extLst>
              <a:ext uri="{FF2B5EF4-FFF2-40B4-BE49-F238E27FC236}">
                <a16:creationId xmlns:a16="http://schemas.microsoft.com/office/drawing/2014/main" id="{F57119A8-BD9D-40C9-B684-DC3390AC32C3}"/>
              </a:ext>
            </a:extLst>
          </p:cNvPr>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0" name="Foliennummernplatzhalter 4">
            <a:extLst>
              <a:ext uri="{FF2B5EF4-FFF2-40B4-BE49-F238E27FC236}">
                <a16:creationId xmlns:a16="http://schemas.microsoft.com/office/drawing/2014/main" id="{ABB1E7D8-4DAE-4084-BDE9-94922C1EC22D}"/>
              </a:ext>
            </a:extLst>
          </p:cNvPr>
          <p:cNvSpPr txBox="1">
            <a:spLocks/>
          </p:cNvSpPr>
          <p:nvPr/>
        </p:nvSpPr>
        <p:spPr>
          <a:xfrm>
            <a:off x="11628438" y="6567488"/>
            <a:ext cx="563562" cy="144462"/>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bg1"/>
                </a:solidFill>
                <a:latin typeface="Sparkasse Rg" panose="020B05040506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FDC53A-3975-DE4E-9A2C-B3DD4C55E4D4}" type="slidenum">
              <a:rPr lang="de-DE" smtClean="0"/>
              <a:pPr/>
              <a:t>28</a:t>
            </a:fld>
            <a:endParaRPr lang="de-DE" dirty="0"/>
          </a:p>
        </p:txBody>
      </p:sp>
      <p:pic>
        <p:nvPicPr>
          <p:cNvPr id="20" name="chart">
            <a:extLst>
              <a:ext uri="{FF2B5EF4-FFF2-40B4-BE49-F238E27FC236}">
                <a16:creationId xmlns:a16="http://schemas.microsoft.com/office/drawing/2014/main" id="{183A5C4E-5C64-4405-BF58-2B42D776F335}"/>
              </a:ext>
            </a:extLst>
          </p:cNvPr>
          <p:cNvPicPr>
            <a:picLocks noChangeAspect="1"/>
          </p:cNvPicPr>
          <p:nvPr/>
        </p:nvPicPr>
        <p:blipFill>
          <a:blip r:embed="rId2"/>
          <a:stretch>
            <a:fillRect/>
          </a:stretch>
        </p:blipFill>
        <p:spPr>
          <a:xfrm>
            <a:off x="4416776" y="2489358"/>
            <a:ext cx="2792666" cy="2808339"/>
          </a:xfrm>
          <a:prstGeom prst="rect">
            <a:avLst/>
          </a:prstGeom>
          <a:solidFill>
            <a:srgbClr val="FFFFFF"/>
          </a:solidFill>
          <a:ln w="12700">
            <a:solidFill>
              <a:schemeClr val="bg1"/>
            </a:solidFill>
            <a:miter lim="800000"/>
            <a:headEnd/>
            <a:tailEnd/>
          </a:ln>
          <a:effectLst/>
        </p:spPr>
      </p:pic>
      <p:sp>
        <p:nvSpPr>
          <p:cNvPr id="21" name="Ellipse 20">
            <a:extLst>
              <a:ext uri="{FF2B5EF4-FFF2-40B4-BE49-F238E27FC236}">
                <a16:creationId xmlns:a16="http://schemas.microsoft.com/office/drawing/2014/main" id="{D31AAC17-E1B3-4E78-8062-38FF417A3D4A}"/>
              </a:ext>
            </a:extLst>
          </p:cNvPr>
          <p:cNvSpPr/>
          <p:nvPr/>
        </p:nvSpPr>
        <p:spPr>
          <a:xfrm>
            <a:off x="7949253" y="1804670"/>
            <a:ext cx="3124515" cy="1600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FFFFFF"/>
                </a:solidFill>
                <a:effectLst/>
                <a:uLnTx/>
                <a:uFillTx/>
                <a:latin typeface="Sparkasse Rg"/>
                <a:ea typeface="+mn-ea"/>
                <a:cs typeface="+mn-cs"/>
              </a:rPr>
              <a:t>Kreis- oder Amts-verwaltungen</a:t>
            </a:r>
          </a:p>
        </p:txBody>
      </p:sp>
      <p:sp>
        <p:nvSpPr>
          <p:cNvPr id="22" name="Ellipse 21">
            <a:extLst>
              <a:ext uri="{FF2B5EF4-FFF2-40B4-BE49-F238E27FC236}">
                <a16:creationId xmlns:a16="http://schemas.microsoft.com/office/drawing/2014/main" id="{CFC0F4BD-3B8A-4B75-A347-828FCC183193}"/>
              </a:ext>
            </a:extLst>
          </p:cNvPr>
          <p:cNvSpPr/>
          <p:nvPr/>
        </p:nvSpPr>
        <p:spPr>
          <a:xfrm>
            <a:off x="476249" y="1731235"/>
            <a:ext cx="3124515" cy="1600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FFFFFF"/>
                </a:solidFill>
                <a:effectLst/>
                <a:uLnTx/>
                <a:uFillTx/>
                <a:latin typeface="Sparkasse Rg"/>
                <a:ea typeface="+mn-ea"/>
                <a:cs typeface="+mn-cs"/>
              </a:rPr>
              <a:t>Bürgerämter</a:t>
            </a:r>
          </a:p>
        </p:txBody>
      </p:sp>
      <p:sp>
        <p:nvSpPr>
          <p:cNvPr id="23" name="Ellipse 22">
            <a:extLst>
              <a:ext uri="{FF2B5EF4-FFF2-40B4-BE49-F238E27FC236}">
                <a16:creationId xmlns:a16="http://schemas.microsoft.com/office/drawing/2014/main" id="{590F9B9C-FB8B-445E-8D55-CA8A520DCB34}"/>
              </a:ext>
            </a:extLst>
          </p:cNvPr>
          <p:cNvSpPr/>
          <p:nvPr/>
        </p:nvSpPr>
        <p:spPr>
          <a:xfrm>
            <a:off x="476249" y="3893527"/>
            <a:ext cx="3124515" cy="1600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FFFFFF"/>
                </a:solidFill>
                <a:effectLst/>
                <a:uLnTx/>
                <a:uFillTx/>
                <a:latin typeface="Sparkasse Rg"/>
                <a:ea typeface="+mn-ea"/>
                <a:cs typeface="+mn-cs"/>
              </a:rPr>
              <a:t>Beratungs-stellen</a:t>
            </a:r>
          </a:p>
        </p:txBody>
      </p:sp>
      <p:sp>
        <p:nvSpPr>
          <p:cNvPr id="24" name="Ellipse 23">
            <a:extLst>
              <a:ext uri="{FF2B5EF4-FFF2-40B4-BE49-F238E27FC236}">
                <a16:creationId xmlns:a16="http://schemas.microsoft.com/office/drawing/2014/main" id="{79823505-9C82-47EC-80B6-59DF528999B7}"/>
              </a:ext>
            </a:extLst>
          </p:cNvPr>
          <p:cNvSpPr/>
          <p:nvPr/>
        </p:nvSpPr>
        <p:spPr>
          <a:xfrm>
            <a:off x="8025454" y="3893527"/>
            <a:ext cx="3124515" cy="1600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FFFFFF"/>
                </a:solidFill>
                <a:effectLst/>
                <a:uLnTx/>
                <a:uFillTx/>
                <a:latin typeface="Sparkasse Rg"/>
                <a:ea typeface="+mn-ea"/>
                <a:cs typeface="+mn-cs"/>
              </a:rPr>
              <a:t>Regionale Nahversorger</a:t>
            </a:r>
          </a:p>
        </p:txBody>
      </p:sp>
      <p:cxnSp>
        <p:nvCxnSpPr>
          <p:cNvPr id="25" name="Gerade Verbindung mit Pfeil 24">
            <a:extLst>
              <a:ext uri="{FF2B5EF4-FFF2-40B4-BE49-F238E27FC236}">
                <a16:creationId xmlns:a16="http://schemas.microsoft.com/office/drawing/2014/main" id="{36171901-A5A2-4DFC-A62C-C8C87EF5BFED}"/>
              </a:ext>
            </a:extLst>
          </p:cNvPr>
          <p:cNvCxnSpPr/>
          <p:nvPr/>
        </p:nvCxnSpPr>
        <p:spPr>
          <a:xfrm>
            <a:off x="3600764" y="2647950"/>
            <a:ext cx="2180911" cy="99060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6" name="Gerade Verbindung mit Pfeil 25">
            <a:extLst>
              <a:ext uri="{FF2B5EF4-FFF2-40B4-BE49-F238E27FC236}">
                <a16:creationId xmlns:a16="http://schemas.microsoft.com/office/drawing/2014/main" id="{C2D57FA9-F8E7-416E-B665-59FF2B41D7D3}"/>
              </a:ext>
            </a:extLst>
          </p:cNvPr>
          <p:cNvCxnSpPr>
            <a:stCxn id="23" idx="6"/>
          </p:cNvCxnSpPr>
          <p:nvPr/>
        </p:nvCxnSpPr>
        <p:spPr>
          <a:xfrm flipV="1">
            <a:off x="3600764" y="3810000"/>
            <a:ext cx="2180911" cy="88362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C800299C-207C-49F2-8BB1-4E3A33ECD017}"/>
              </a:ext>
            </a:extLst>
          </p:cNvPr>
          <p:cNvCxnSpPr>
            <a:stCxn id="21" idx="2"/>
          </p:cNvCxnSpPr>
          <p:nvPr/>
        </p:nvCxnSpPr>
        <p:spPr>
          <a:xfrm flipH="1">
            <a:off x="6115050" y="2604770"/>
            <a:ext cx="1834203" cy="103378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8" name="Gerade Verbindung mit Pfeil 27">
            <a:extLst>
              <a:ext uri="{FF2B5EF4-FFF2-40B4-BE49-F238E27FC236}">
                <a16:creationId xmlns:a16="http://schemas.microsoft.com/office/drawing/2014/main" id="{7CEA6967-5496-440F-9982-E85622C79717}"/>
              </a:ext>
            </a:extLst>
          </p:cNvPr>
          <p:cNvCxnSpPr/>
          <p:nvPr/>
        </p:nvCxnSpPr>
        <p:spPr>
          <a:xfrm flipH="1" flipV="1">
            <a:off x="6115050" y="3851763"/>
            <a:ext cx="1910404" cy="80010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829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rage der Woche: welche Fragen wollt Ihr diskutieren? - Wesel">
            <a:extLst>
              <a:ext uri="{FF2B5EF4-FFF2-40B4-BE49-F238E27FC236}">
                <a16:creationId xmlns:a16="http://schemas.microsoft.com/office/drawing/2014/main" id="{496D3C2C-313E-4B1F-AC46-7584B4C94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794" y="374469"/>
            <a:ext cx="8952411" cy="5595257"/>
          </a:xfrm>
          <a:prstGeom prst="rect">
            <a:avLst/>
          </a:prstGeom>
          <a:noFill/>
          <a:extLst>
            <a:ext uri="{909E8E84-426E-40DD-AFC4-6F175D3DCCD1}">
              <a14:hiddenFill xmlns:a14="http://schemas.microsoft.com/office/drawing/2010/main">
                <a:solidFill>
                  <a:srgbClr val="FFFFFF"/>
                </a:solidFill>
              </a14:hiddenFill>
            </a:ext>
          </a:extLst>
        </p:spPr>
      </p:pic>
      <p:sp>
        <p:nvSpPr>
          <p:cNvPr id="78" name="Textfeld 77"/>
          <p:cNvSpPr txBox="1"/>
          <p:nvPr/>
        </p:nvSpPr>
        <p:spPr>
          <a:xfrm>
            <a:off x="179560" y="98875"/>
            <a:ext cx="11630004" cy="1209846"/>
          </a:xfrm>
          <a:prstGeom prst="rect">
            <a:avLst/>
          </a:prstGeom>
          <a:noFill/>
        </p:spPr>
        <p:txBody>
          <a:bodyPr wrap="square" lIns="144000" tIns="62400" rIns="144000" bIns="62400" rtlCol="0" anchor="ctr">
            <a:noAutofit/>
          </a:bodyPr>
          <a:lstStyle/>
          <a:p>
            <a:pPr lvl="0" defTabSz="609585">
              <a:defRPr/>
            </a:pPr>
            <a:r>
              <a:rPr lang="de-DE" sz="3200" dirty="0">
                <a:solidFill>
                  <a:srgbClr val="FF0000"/>
                </a:solidFill>
                <a:latin typeface="+mj-lt"/>
              </a:rPr>
              <a:t>Austausch</a:t>
            </a:r>
          </a:p>
        </p:txBody>
      </p:sp>
      <p:sp>
        <p:nvSpPr>
          <p:cNvPr id="79" name="Rechteck 78">
            <a:extLst>
              <a:ext uri="{FF2B5EF4-FFF2-40B4-BE49-F238E27FC236}">
                <a16:creationId xmlns:a16="http://schemas.microsoft.com/office/drawing/2014/main" id="{F57119A8-BD9D-40C9-B684-DC3390AC32C3}"/>
              </a:ext>
            </a:extLst>
          </p:cNvPr>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0" name="Foliennummernplatzhalter 4">
            <a:extLst>
              <a:ext uri="{FF2B5EF4-FFF2-40B4-BE49-F238E27FC236}">
                <a16:creationId xmlns:a16="http://schemas.microsoft.com/office/drawing/2014/main" id="{ABB1E7D8-4DAE-4084-BDE9-94922C1EC22D}"/>
              </a:ext>
            </a:extLst>
          </p:cNvPr>
          <p:cNvSpPr txBox="1">
            <a:spLocks/>
          </p:cNvSpPr>
          <p:nvPr/>
        </p:nvSpPr>
        <p:spPr>
          <a:xfrm>
            <a:off x="11628438" y="6567488"/>
            <a:ext cx="563562" cy="144462"/>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bg1"/>
                </a:solidFill>
                <a:latin typeface="Sparkasse Rg" panose="020B05040506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FDC53A-3975-DE4E-9A2C-B3DD4C55E4D4}" type="slidenum">
              <a:rPr lang="de-DE" smtClean="0"/>
              <a:pPr/>
              <a:t>29</a:t>
            </a:fld>
            <a:endParaRPr lang="de-DE" dirty="0"/>
          </a:p>
        </p:txBody>
      </p:sp>
    </p:spTree>
    <p:extLst>
      <p:ext uri="{BB962C8B-B14F-4D97-AF65-F5344CB8AC3E}">
        <p14:creationId xmlns:p14="http://schemas.microsoft.com/office/powerpoint/2010/main" val="158285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30" y="2"/>
            <a:ext cx="11677031" cy="1354772"/>
          </a:xfrm>
        </p:spPr>
        <p:txBody>
          <a:bodyPr/>
          <a:lstStyle/>
          <a:p>
            <a:r>
              <a:rPr lang="de-DE" sz="3200" dirty="0">
                <a:solidFill>
                  <a:srgbClr val="FF0000"/>
                </a:solidFill>
              </a:rPr>
              <a:t>Verunsicherung prägt das Tagesgeschäft</a:t>
            </a: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3</a:t>
            </a:fld>
            <a:endParaRPr lang="de-DE" dirty="0"/>
          </a:p>
        </p:txBody>
      </p:sp>
      <p:pic>
        <p:nvPicPr>
          <p:cNvPr id="13" name="Picture 2" descr="krieg in der ukraine. zerstörtes ukrainisches gebäude und beschädigte flagge im wind. - krisenstab stock-fotos und bilder">
            <a:extLst>
              <a:ext uri="{FF2B5EF4-FFF2-40B4-BE49-F238E27FC236}">
                <a16:creationId xmlns:a16="http://schemas.microsoft.com/office/drawing/2014/main" id="{BE214CD1-715D-429F-A7F5-30036C7256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785" y="1851910"/>
            <a:ext cx="2427470" cy="15945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ochspannungsleitung - krisenstab stock-fotos und bilder">
            <a:extLst>
              <a:ext uri="{FF2B5EF4-FFF2-40B4-BE49-F238E27FC236}">
                <a16:creationId xmlns:a16="http://schemas.microsoft.com/office/drawing/2014/main" id="{D804F867-7CF6-475D-98EF-4026B8084F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7473" y="1860252"/>
            <a:ext cx="2427470" cy="15945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börsenhandelsanalyse investition finanz auf dem display krise aktienabsturz und wachstum gewinn - krisenstab stock-fotos und bilder">
            <a:extLst>
              <a:ext uri="{FF2B5EF4-FFF2-40B4-BE49-F238E27FC236}">
                <a16:creationId xmlns:a16="http://schemas.microsoft.com/office/drawing/2014/main" id="{DEB6A396-D379-4FCF-9DBB-6F639AE893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0280" y="3806102"/>
            <a:ext cx="2427470" cy="16183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nflation Quelle: imago images">
            <a:extLst>
              <a:ext uri="{FF2B5EF4-FFF2-40B4-BE49-F238E27FC236}">
                <a16:creationId xmlns:a16="http://schemas.microsoft.com/office/drawing/2014/main" id="{80127B62-2483-4166-B2BD-1CF023996B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7473" y="3851258"/>
            <a:ext cx="2427470" cy="1568563"/>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extLst>
              <a:ext uri="{FF2B5EF4-FFF2-40B4-BE49-F238E27FC236}">
                <a16:creationId xmlns:a16="http://schemas.microsoft.com/office/drawing/2014/main" id="{2CB51253-D6FD-4812-938A-FD4262F1BA7B}"/>
              </a:ext>
            </a:extLst>
          </p:cNvPr>
          <p:cNvSpPr/>
          <p:nvPr/>
        </p:nvSpPr>
        <p:spPr>
          <a:xfrm>
            <a:off x="2321016" y="3417292"/>
            <a:ext cx="2427470" cy="28322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Ukraine-Krieg</a:t>
            </a:r>
          </a:p>
        </p:txBody>
      </p:sp>
      <p:sp>
        <p:nvSpPr>
          <p:cNvPr id="18" name="Rechteck 17">
            <a:extLst>
              <a:ext uri="{FF2B5EF4-FFF2-40B4-BE49-F238E27FC236}">
                <a16:creationId xmlns:a16="http://schemas.microsoft.com/office/drawing/2014/main" id="{8DE513CE-9B44-4A80-963A-8628C6914D31}"/>
              </a:ext>
            </a:extLst>
          </p:cNvPr>
          <p:cNvSpPr/>
          <p:nvPr/>
        </p:nvSpPr>
        <p:spPr>
          <a:xfrm>
            <a:off x="6587473" y="3458058"/>
            <a:ext cx="2427470" cy="28322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Energiekrise</a:t>
            </a:r>
          </a:p>
        </p:txBody>
      </p:sp>
      <p:sp>
        <p:nvSpPr>
          <p:cNvPr id="19" name="Rechteck 18">
            <a:extLst>
              <a:ext uri="{FF2B5EF4-FFF2-40B4-BE49-F238E27FC236}">
                <a16:creationId xmlns:a16="http://schemas.microsoft.com/office/drawing/2014/main" id="{3D527F54-5DC9-426A-930A-F94E0F5DBA33}"/>
              </a:ext>
            </a:extLst>
          </p:cNvPr>
          <p:cNvSpPr/>
          <p:nvPr/>
        </p:nvSpPr>
        <p:spPr>
          <a:xfrm>
            <a:off x="2330280" y="5419821"/>
            <a:ext cx="2427470" cy="28322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Märkte unter Druck</a:t>
            </a:r>
          </a:p>
        </p:txBody>
      </p:sp>
      <p:sp>
        <p:nvSpPr>
          <p:cNvPr id="20" name="Rechteck 19">
            <a:extLst>
              <a:ext uri="{FF2B5EF4-FFF2-40B4-BE49-F238E27FC236}">
                <a16:creationId xmlns:a16="http://schemas.microsoft.com/office/drawing/2014/main" id="{9A9570B6-2E2F-4526-88C9-A60445FC5105}"/>
              </a:ext>
            </a:extLst>
          </p:cNvPr>
          <p:cNvSpPr/>
          <p:nvPr/>
        </p:nvSpPr>
        <p:spPr>
          <a:xfrm>
            <a:off x="6587473" y="5416921"/>
            <a:ext cx="2427470" cy="28322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Inflation auf Rekordhoch</a:t>
            </a:r>
          </a:p>
        </p:txBody>
      </p:sp>
      <p:pic>
        <p:nvPicPr>
          <p:cNvPr id="22" name="Picture 12" descr="El presidente # 109 de los colombianos - El Opinadero">
            <a:extLst>
              <a:ext uri="{FF2B5EF4-FFF2-40B4-BE49-F238E27FC236}">
                <a16:creationId xmlns:a16="http://schemas.microsoft.com/office/drawing/2014/main" id="{D4BD2ECA-CCB7-4F4D-9E9A-34BB8037B5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6680" y="3015326"/>
            <a:ext cx="1671863" cy="167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67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dirty="0"/>
              <a:t>Peter Moll</a:t>
            </a:r>
          </a:p>
          <a:p>
            <a:r>
              <a:rPr lang="de-DE" dirty="0"/>
              <a:t>Stellvertretender Vorstandsvorsitzender</a:t>
            </a:r>
          </a:p>
          <a:p>
            <a:endParaRPr lang="de-DE" dirty="0"/>
          </a:p>
          <a:p>
            <a:r>
              <a:rPr lang="de-DE" dirty="0"/>
              <a:t>Telefon: 0431 592-1460</a:t>
            </a:r>
          </a:p>
          <a:p>
            <a:r>
              <a:rPr lang="de-DE" dirty="0"/>
              <a:t>E-Mail: peter.moll@foerde-sparkasse.de</a:t>
            </a:r>
          </a:p>
        </p:txBody>
      </p:sp>
    </p:spTree>
    <p:extLst>
      <p:ext uri="{BB962C8B-B14F-4D97-AF65-F5344CB8AC3E}">
        <p14:creationId xmlns:p14="http://schemas.microsoft.com/office/powerpoint/2010/main" val="154344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30" y="2"/>
            <a:ext cx="11677031" cy="1354772"/>
          </a:xfrm>
        </p:spPr>
        <p:txBody>
          <a:bodyPr/>
          <a:lstStyle/>
          <a:p>
            <a:r>
              <a:rPr lang="de-DE" sz="3200" dirty="0">
                <a:solidFill>
                  <a:srgbClr val="FF0000"/>
                </a:solidFill>
              </a:rPr>
              <a:t>Verunsicherung prägt das Tagesgeschäft</a:t>
            </a:r>
          </a:p>
        </p:txBody>
      </p:sp>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4</a:t>
            </a:fld>
            <a:endParaRPr lang="de-DE" dirty="0"/>
          </a:p>
        </p:txBody>
      </p:sp>
      <p:pic>
        <p:nvPicPr>
          <p:cNvPr id="4" name="Grafik 3">
            <a:extLst>
              <a:ext uri="{FF2B5EF4-FFF2-40B4-BE49-F238E27FC236}">
                <a16:creationId xmlns:a16="http://schemas.microsoft.com/office/drawing/2014/main" id="{EDC873DA-200A-48B6-B3A4-930734A7E757}"/>
              </a:ext>
            </a:extLst>
          </p:cNvPr>
          <p:cNvPicPr>
            <a:picLocks noChangeAspect="1"/>
          </p:cNvPicPr>
          <p:nvPr/>
        </p:nvPicPr>
        <p:blipFill>
          <a:blip r:embed="rId3"/>
          <a:stretch>
            <a:fillRect/>
          </a:stretch>
        </p:blipFill>
        <p:spPr>
          <a:xfrm>
            <a:off x="1467258" y="926729"/>
            <a:ext cx="9096239" cy="5259894"/>
          </a:xfrm>
          <a:prstGeom prst="rect">
            <a:avLst/>
          </a:prstGeom>
        </p:spPr>
      </p:pic>
      <p:sp>
        <p:nvSpPr>
          <p:cNvPr id="5" name="Rechteck 4">
            <a:extLst>
              <a:ext uri="{FF2B5EF4-FFF2-40B4-BE49-F238E27FC236}">
                <a16:creationId xmlns:a16="http://schemas.microsoft.com/office/drawing/2014/main" id="{9073F841-55BC-4C2F-8409-1BC04B6691B5}"/>
              </a:ext>
            </a:extLst>
          </p:cNvPr>
          <p:cNvSpPr/>
          <p:nvPr/>
        </p:nvSpPr>
        <p:spPr>
          <a:xfrm>
            <a:off x="1793966" y="5512526"/>
            <a:ext cx="1071154" cy="50509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Tree>
    <p:extLst>
      <p:ext uri="{BB962C8B-B14F-4D97-AF65-F5344CB8AC3E}">
        <p14:creationId xmlns:p14="http://schemas.microsoft.com/office/powerpoint/2010/main" val="18961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8" name="Foliennummernplatzhalter 4"/>
          <p:cNvSpPr>
            <a:spLocks noGrp="1"/>
          </p:cNvSpPr>
          <p:nvPr>
            <p:ph type="sldNum" sz="quarter" idx="4294967295"/>
          </p:nvPr>
        </p:nvSpPr>
        <p:spPr>
          <a:xfrm>
            <a:off x="11628438" y="6567488"/>
            <a:ext cx="563562" cy="144462"/>
          </a:xfrm>
        </p:spPr>
        <p:txBody>
          <a:bodyPr/>
          <a:lstStyle/>
          <a:p>
            <a:fld id="{84FDC53A-3975-DE4E-9A2C-B3DD4C55E4D4}" type="slidenum">
              <a:rPr lang="de-DE" smtClean="0"/>
              <a:pPr/>
              <a:t>5</a:t>
            </a:fld>
            <a:endParaRPr lang="de-DE" dirty="0"/>
          </a:p>
        </p:txBody>
      </p:sp>
      <p:pic>
        <p:nvPicPr>
          <p:cNvPr id="12" name="Grafik 11">
            <a:extLst>
              <a:ext uri="{FF2B5EF4-FFF2-40B4-BE49-F238E27FC236}">
                <a16:creationId xmlns:a16="http://schemas.microsoft.com/office/drawing/2014/main" id="{327F6A72-CA1A-44E8-ABD9-AF9A1F574951}"/>
              </a:ext>
            </a:extLst>
          </p:cNvPr>
          <p:cNvPicPr>
            <a:picLocks noChangeAspect="1"/>
          </p:cNvPicPr>
          <p:nvPr/>
        </p:nvPicPr>
        <p:blipFill>
          <a:blip r:embed="rId3"/>
          <a:stretch>
            <a:fillRect/>
          </a:stretch>
        </p:blipFill>
        <p:spPr>
          <a:xfrm>
            <a:off x="2704011" y="1058636"/>
            <a:ext cx="6783977" cy="5653314"/>
          </a:xfrm>
          <a:prstGeom prst="rect">
            <a:avLst/>
          </a:prstGeom>
        </p:spPr>
      </p:pic>
      <p:sp>
        <p:nvSpPr>
          <p:cNvPr id="5" name="Titel 1">
            <a:extLst>
              <a:ext uri="{FF2B5EF4-FFF2-40B4-BE49-F238E27FC236}">
                <a16:creationId xmlns:a16="http://schemas.microsoft.com/office/drawing/2014/main" id="{C35752E7-F6D3-4F3C-974E-9D48983B4E0A}"/>
              </a:ext>
            </a:extLst>
          </p:cNvPr>
          <p:cNvSpPr>
            <a:spLocks noGrp="1"/>
          </p:cNvSpPr>
          <p:nvPr>
            <p:ph type="title"/>
          </p:nvPr>
        </p:nvSpPr>
        <p:spPr>
          <a:xfrm>
            <a:off x="18930" y="2"/>
            <a:ext cx="11677031" cy="1354772"/>
          </a:xfrm>
        </p:spPr>
        <p:txBody>
          <a:bodyPr/>
          <a:lstStyle/>
          <a:p>
            <a:r>
              <a:rPr lang="de-DE" sz="3200" dirty="0">
                <a:solidFill>
                  <a:srgbClr val="FF0000"/>
                </a:solidFill>
              </a:rPr>
              <a:t>Verunsicherung prägt das Tagesgeschäft</a:t>
            </a:r>
          </a:p>
        </p:txBody>
      </p:sp>
    </p:spTree>
    <p:extLst>
      <p:ext uri="{BB962C8B-B14F-4D97-AF65-F5344CB8AC3E}">
        <p14:creationId xmlns:p14="http://schemas.microsoft.com/office/powerpoint/2010/main" val="4054624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11" name="Titel 1">
            <a:extLst>
              <a:ext uri="{FF2B5EF4-FFF2-40B4-BE49-F238E27FC236}">
                <a16:creationId xmlns:a16="http://schemas.microsoft.com/office/drawing/2014/main" id="{4250A648-3038-4B40-88A2-2F76EECD2AC5}"/>
              </a:ext>
            </a:extLst>
          </p:cNvPr>
          <p:cNvSpPr>
            <a:spLocks noGrp="1"/>
          </p:cNvSpPr>
          <p:nvPr>
            <p:ph type="title"/>
          </p:nvPr>
        </p:nvSpPr>
        <p:spPr>
          <a:xfrm>
            <a:off x="18930" y="2"/>
            <a:ext cx="11677031" cy="1354772"/>
          </a:xfrm>
        </p:spPr>
        <p:txBody>
          <a:bodyPr/>
          <a:lstStyle/>
          <a:p>
            <a:r>
              <a:rPr lang="de-DE" sz="3200" dirty="0">
                <a:solidFill>
                  <a:srgbClr val="FF0000"/>
                </a:solidFill>
              </a:rPr>
              <a:t>Zinsentwicklung in Deutschland </a:t>
            </a:r>
          </a:p>
        </p:txBody>
      </p:sp>
      <p:pic>
        <p:nvPicPr>
          <p:cNvPr id="10" name="Grafik 9">
            <a:extLst>
              <a:ext uri="{FF2B5EF4-FFF2-40B4-BE49-F238E27FC236}">
                <a16:creationId xmlns:a16="http://schemas.microsoft.com/office/drawing/2014/main" id="{10DC5D4A-0F9E-46B6-B0AD-159F927D27B1}"/>
              </a:ext>
            </a:extLst>
          </p:cNvPr>
          <p:cNvPicPr>
            <a:picLocks noChangeAspect="1"/>
          </p:cNvPicPr>
          <p:nvPr/>
        </p:nvPicPr>
        <p:blipFill>
          <a:blip r:embed="rId3"/>
          <a:stretch>
            <a:fillRect/>
          </a:stretch>
        </p:blipFill>
        <p:spPr>
          <a:xfrm>
            <a:off x="2194560" y="1113064"/>
            <a:ext cx="7445284" cy="5279383"/>
          </a:xfrm>
          <a:prstGeom prst="rect">
            <a:avLst/>
          </a:prstGeom>
        </p:spPr>
      </p:pic>
    </p:spTree>
    <p:extLst>
      <p:ext uri="{BB962C8B-B14F-4D97-AF65-F5344CB8AC3E}">
        <p14:creationId xmlns:p14="http://schemas.microsoft.com/office/powerpoint/2010/main" val="176588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11" name="Titel 1">
            <a:extLst>
              <a:ext uri="{FF2B5EF4-FFF2-40B4-BE49-F238E27FC236}">
                <a16:creationId xmlns:a16="http://schemas.microsoft.com/office/drawing/2014/main" id="{4250A648-3038-4B40-88A2-2F76EECD2AC5}"/>
              </a:ext>
            </a:extLst>
          </p:cNvPr>
          <p:cNvSpPr>
            <a:spLocks noGrp="1"/>
          </p:cNvSpPr>
          <p:nvPr>
            <p:ph type="title"/>
          </p:nvPr>
        </p:nvSpPr>
        <p:spPr>
          <a:xfrm>
            <a:off x="18930" y="2"/>
            <a:ext cx="11677031" cy="1354772"/>
          </a:xfrm>
        </p:spPr>
        <p:txBody>
          <a:bodyPr/>
          <a:lstStyle/>
          <a:p>
            <a:r>
              <a:rPr lang="de-DE" sz="3200" dirty="0">
                <a:solidFill>
                  <a:srgbClr val="FF0000"/>
                </a:solidFill>
              </a:rPr>
              <a:t>Zinsentwicklung in Deutschland </a:t>
            </a:r>
          </a:p>
        </p:txBody>
      </p:sp>
      <p:pic>
        <p:nvPicPr>
          <p:cNvPr id="10" name="Grafik 9">
            <a:extLst>
              <a:ext uri="{FF2B5EF4-FFF2-40B4-BE49-F238E27FC236}">
                <a16:creationId xmlns:a16="http://schemas.microsoft.com/office/drawing/2014/main" id="{10DC5D4A-0F9E-46B6-B0AD-159F927D27B1}"/>
              </a:ext>
            </a:extLst>
          </p:cNvPr>
          <p:cNvPicPr>
            <a:picLocks noChangeAspect="1"/>
          </p:cNvPicPr>
          <p:nvPr/>
        </p:nvPicPr>
        <p:blipFill>
          <a:blip r:embed="rId3"/>
          <a:stretch>
            <a:fillRect/>
          </a:stretch>
        </p:blipFill>
        <p:spPr>
          <a:xfrm>
            <a:off x="2194560" y="1113064"/>
            <a:ext cx="7445284" cy="5279383"/>
          </a:xfrm>
          <a:prstGeom prst="rect">
            <a:avLst/>
          </a:prstGeom>
        </p:spPr>
      </p:pic>
      <p:pic>
        <p:nvPicPr>
          <p:cNvPr id="2" name="Grafik 1">
            <a:extLst>
              <a:ext uri="{FF2B5EF4-FFF2-40B4-BE49-F238E27FC236}">
                <a16:creationId xmlns:a16="http://schemas.microsoft.com/office/drawing/2014/main" id="{A909BFD8-6463-4E9B-AACA-B684597F88AD}"/>
              </a:ext>
            </a:extLst>
          </p:cNvPr>
          <p:cNvPicPr>
            <a:picLocks noChangeAspect="1"/>
          </p:cNvPicPr>
          <p:nvPr/>
        </p:nvPicPr>
        <p:blipFill>
          <a:blip r:embed="rId4"/>
          <a:stretch>
            <a:fillRect/>
          </a:stretch>
        </p:blipFill>
        <p:spPr>
          <a:xfrm>
            <a:off x="2194560" y="1113064"/>
            <a:ext cx="7445284" cy="5296950"/>
          </a:xfrm>
          <a:prstGeom prst="rect">
            <a:avLst/>
          </a:prstGeom>
        </p:spPr>
      </p:pic>
    </p:spTree>
    <p:extLst>
      <p:ext uri="{BB962C8B-B14F-4D97-AF65-F5344CB8AC3E}">
        <p14:creationId xmlns:p14="http://schemas.microsoft.com/office/powerpoint/2010/main" val="97330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pic>
        <p:nvPicPr>
          <p:cNvPr id="9" name="Grafik 8">
            <a:extLst>
              <a:ext uri="{FF2B5EF4-FFF2-40B4-BE49-F238E27FC236}">
                <a16:creationId xmlns:a16="http://schemas.microsoft.com/office/drawing/2014/main" id="{197D3F05-BF56-4DF1-A19A-3A7F3D508541}"/>
              </a:ext>
            </a:extLst>
          </p:cNvPr>
          <p:cNvPicPr>
            <a:picLocks noChangeAspect="1"/>
          </p:cNvPicPr>
          <p:nvPr/>
        </p:nvPicPr>
        <p:blipFill>
          <a:blip r:embed="rId3"/>
          <a:stretch>
            <a:fillRect/>
          </a:stretch>
        </p:blipFill>
        <p:spPr>
          <a:xfrm>
            <a:off x="2568076" y="1439227"/>
            <a:ext cx="6829425" cy="4467225"/>
          </a:xfrm>
          <a:prstGeom prst="rect">
            <a:avLst/>
          </a:prstGeom>
        </p:spPr>
      </p:pic>
      <p:sp>
        <p:nvSpPr>
          <p:cNvPr id="11" name="Titel 1">
            <a:extLst>
              <a:ext uri="{FF2B5EF4-FFF2-40B4-BE49-F238E27FC236}">
                <a16:creationId xmlns:a16="http://schemas.microsoft.com/office/drawing/2014/main" id="{4250A648-3038-4B40-88A2-2F76EECD2AC5}"/>
              </a:ext>
            </a:extLst>
          </p:cNvPr>
          <p:cNvSpPr>
            <a:spLocks noGrp="1"/>
          </p:cNvSpPr>
          <p:nvPr>
            <p:ph type="title"/>
          </p:nvPr>
        </p:nvSpPr>
        <p:spPr>
          <a:xfrm>
            <a:off x="18930" y="2"/>
            <a:ext cx="11677031" cy="1354772"/>
          </a:xfrm>
        </p:spPr>
        <p:txBody>
          <a:bodyPr/>
          <a:lstStyle/>
          <a:p>
            <a:r>
              <a:rPr lang="de-DE" sz="3200" dirty="0">
                <a:solidFill>
                  <a:srgbClr val="FF0000"/>
                </a:solidFill>
              </a:rPr>
              <a:t>Entwicklung der Inflationsrate in Deutschland</a:t>
            </a:r>
          </a:p>
        </p:txBody>
      </p:sp>
    </p:spTree>
    <p:extLst>
      <p:ext uri="{BB962C8B-B14F-4D97-AF65-F5344CB8AC3E}">
        <p14:creationId xmlns:p14="http://schemas.microsoft.com/office/powerpoint/2010/main" val="3774788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865611" y="2"/>
            <a:ext cx="326389" cy="6857998"/>
          </a:xfrm>
          <a:prstGeom prst="rect">
            <a:avLst/>
          </a:prstGeom>
          <a:solidFill>
            <a:schemeClr val="tx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parkasse Rg" panose="020B0504050602020204" pitchFamily="34" charset="0"/>
            </a:endParaRPr>
          </a:p>
        </p:txBody>
      </p:sp>
      <p:sp>
        <p:nvSpPr>
          <p:cNvPr id="11" name="Titel 1">
            <a:extLst>
              <a:ext uri="{FF2B5EF4-FFF2-40B4-BE49-F238E27FC236}">
                <a16:creationId xmlns:a16="http://schemas.microsoft.com/office/drawing/2014/main" id="{4250A648-3038-4B40-88A2-2F76EECD2AC5}"/>
              </a:ext>
            </a:extLst>
          </p:cNvPr>
          <p:cNvSpPr>
            <a:spLocks noGrp="1"/>
          </p:cNvSpPr>
          <p:nvPr>
            <p:ph type="title"/>
          </p:nvPr>
        </p:nvSpPr>
        <p:spPr>
          <a:xfrm>
            <a:off x="18930" y="2"/>
            <a:ext cx="11677031" cy="1354772"/>
          </a:xfrm>
        </p:spPr>
        <p:txBody>
          <a:bodyPr/>
          <a:lstStyle/>
          <a:p>
            <a:r>
              <a:rPr lang="de-DE" sz="3200" dirty="0">
                <a:solidFill>
                  <a:srgbClr val="FF0000"/>
                </a:solidFill>
              </a:rPr>
              <a:t>Entwicklung Lebensmittelpreise am Beispiel Butter</a:t>
            </a:r>
          </a:p>
        </p:txBody>
      </p:sp>
      <p:pic>
        <p:nvPicPr>
          <p:cNvPr id="2" name="Grafik 1">
            <a:extLst>
              <a:ext uri="{FF2B5EF4-FFF2-40B4-BE49-F238E27FC236}">
                <a16:creationId xmlns:a16="http://schemas.microsoft.com/office/drawing/2014/main" id="{4983F38C-E799-4C07-83DE-E9F9567D7E8D}"/>
              </a:ext>
            </a:extLst>
          </p:cNvPr>
          <p:cNvPicPr>
            <a:picLocks noChangeAspect="1"/>
          </p:cNvPicPr>
          <p:nvPr/>
        </p:nvPicPr>
        <p:blipFill>
          <a:blip r:embed="rId3"/>
          <a:stretch>
            <a:fillRect/>
          </a:stretch>
        </p:blipFill>
        <p:spPr>
          <a:xfrm>
            <a:off x="2142310" y="1502092"/>
            <a:ext cx="7137626" cy="4356136"/>
          </a:xfrm>
          <a:prstGeom prst="rect">
            <a:avLst/>
          </a:prstGeom>
        </p:spPr>
      </p:pic>
    </p:spTree>
    <p:extLst>
      <p:ext uri="{BB962C8B-B14F-4D97-AF65-F5344CB8AC3E}">
        <p14:creationId xmlns:p14="http://schemas.microsoft.com/office/powerpoint/2010/main" val="2572526980"/>
      </p:ext>
    </p:extLst>
  </p:cSld>
  <p:clrMapOvr>
    <a:masterClrMapping/>
  </p:clrMapOvr>
</p:sld>
</file>

<file path=ppt/theme/theme1.xml><?xml version="1.0" encoding="utf-8"?>
<a:theme xmlns:a="http://schemas.openxmlformats.org/drawingml/2006/main" name="Office">
  <a:themeElements>
    <a:clrScheme name="Benutzerdefiniert 1">
      <a:dk1>
        <a:srgbClr val="000000"/>
      </a:dk1>
      <a:lt1>
        <a:srgbClr val="FFFFFF"/>
      </a:lt1>
      <a:dk2>
        <a:srgbClr val="FF0000"/>
      </a:dk2>
      <a:lt2>
        <a:srgbClr val="FFFFFF"/>
      </a:lt2>
      <a:accent1>
        <a:srgbClr val="FF0000"/>
      </a:accent1>
      <a:accent2>
        <a:srgbClr val="C00000"/>
      </a:accent2>
      <a:accent3>
        <a:srgbClr val="FF8585"/>
      </a:accent3>
      <a:accent4>
        <a:srgbClr val="AEABAB"/>
      </a:accent4>
      <a:accent5>
        <a:srgbClr val="7B7B7B"/>
      </a:accent5>
      <a:accent6>
        <a:srgbClr val="595959"/>
      </a:accent6>
      <a:hlink>
        <a:srgbClr val="FF0000"/>
      </a:hlink>
      <a:folHlink>
        <a:srgbClr val="954F72"/>
      </a:folHlink>
    </a:clrScheme>
    <a:fontScheme name="Benutzerdefiniert 1">
      <a:majorFont>
        <a:latin typeface="Sparkasse Head"/>
        <a:ea typeface=""/>
        <a:cs typeface=""/>
      </a:majorFont>
      <a:minorFont>
        <a:latin typeface="Sparkasse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olidFill>
            <a:srgbClr val="FF0000"/>
          </a:solidFill>
        </a:ln>
      </a:spPr>
      <a:bodyPr rtlCol="0" anchor="ctr"/>
      <a:lstStyle>
        <a:defPPr algn="ctr">
          <a:defRPr sz="2400">
            <a:latin typeface="Sparkasse Rg" panose="020B05040506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887</Words>
  <Application>Microsoft Office PowerPoint</Application>
  <PresentationFormat>Breitbild</PresentationFormat>
  <Paragraphs>205</Paragraphs>
  <Slides>30</Slides>
  <Notes>25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30</vt:i4>
      </vt:variant>
    </vt:vector>
  </HeadingPairs>
  <TitlesOfParts>
    <vt:vector size="40" baseType="lpstr">
      <vt:lpstr>Arial</vt:lpstr>
      <vt:lpstr>BundesSansWeb</vt:lpstr>
      <vt:lpstr>Calibri</vt:lpstr>
      <vt:lpstr>Helvetica</vt:lpstr>
      <vt:lpstr>source_sans_prosemibold</vt:lpstr>
      <vt:lpstr>Sparkasse Head</vt:lpstr>
      <vt:lpstr>Sparkasse Rg</vt:lpstr>
      <vt:lpstr>Sparkasse Symbol</vt:lpstr>
      <vt:lpstr>Wingdings</vt:lpstr>
      <vt:lpstr>Office</vt:lpstr>
      <vt:lpstr>PowerPoint-Präsentation</vt:lpstr>
      <vt:lpstr>Auftrag der Sparkassen</vt:lpstr>
      <vt:lpstr>Verunsicherung prägt das Tagesgeschäft</vt:lpstr>
      <vt:lpstr>Verunsicherung prägt das Tagesgeschäft</vt:lpstr>
      <vt:lpstr>Verunsicherung prägt das Tagesgeschäft</vt:lpstr>
      <vt:lpstr>Zinsentwicklung in Deutschland </vt:lpstr>
      <vt:lpstr>Zinsentwicklung in Deutschland </vt:lpstr>
      <vt:lpstr>Entwicklung der Inflationsrate in Deutschland</vt:lpstr>
      <vt:lpstr>Entwicklung Lebensmittelpreise am Beispiel Butter</vt:lpstr>
      <vt:lpstr>Entwicklung der Inflationsrate in der EU</vt:lpstr>
      <vt:lpstr>Entwicklung der Baukosten in Deutschland</vt:lpstr>
      <vt:lpstr>Entwicklung der Neubauten in Deutschland</vt:lpstr>
      <vt:lpstr>Entwicklung der Neubauten in Deutschland</vt:lpstr>
      <vt:lpstr>Zwischenfazit: Folgen des Ukraine-Krieges</vt:lpstr>
      <vt:lpstr>Zwischenfazit: Folgen des Ukraine-Krieges</vt:lpstr>
      <vt:lpstr>Ausblick</vt:lpstr>
      <vt:lpstr>„Grüne Finanzierungen“: das muss „nebenbei“ gestemmt werden</vt:lpstr>
      <vt:lpstr>PowerPoint-Präsentation</vt:lpstr>
      <vt:lpstr>Ausblick</vt:lpstr>
      <vt:lpstr>„Grüne Finanzierungen“: Entwicklung der Taxonomie(n)…was kommt da noch alles? </vt:lpstr>
      <vt:lpstr>Status Taxonomie-Verordnung: Wir stehen erst am Anfang </vt:lpstr>
      <vt:lpstr>Ausblick</vt:lpstr>
      <vt:lpstr>Entwicklung der Rentensysteme</vt:lpstr>
      <vt:lpstr>Ausblick</vt:lpstr>
      <vt:lpstr>Wettbewerber im Blick</vt:lpstr>
      <vt:lpstr>PowerPoint-Präsentation</vt:lpstr>
      <vt:lpstr>PowerPoint-Präsentation</vt:lpstr>
      <vt:lpstr>PowerPoint-Präsentation</vt:lpstr>
      <vt:lpstr>PowerPoint-Präsentation</vt:lpstr>
      <vt:lpstr>PowerPoint-Präsentation</vt:lpstr>
    </vt:vector>
  </TitlesOfParts>
  <Company>"VERWALTUNG REZ. SERVER / IT-KONSOLID."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Jana Busch</dc:creator>
  <cp:lastModifiedBy>Thielen Holger</cp:lastModifiedBy>
  <cp:revision>378</cp:revision>
  <cp:lastPrinted>2022-08-22T08:30:00Z</cp:lastPrinted>
  <dcterms:created xsi:type="dcterms:W3CDTF">2021-11-01T10:45:04Z</dcterms:created>
  <dcterms:modified xsi:type="dcterms:W3CDTF">2022-09-08T13:16:47Z</dcterms:modified>
</cp:coreProperties>
</file>